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792" r:id="rId2"/>
    <p:sldId id="771" r:id="rId3"/>
    <p:sldId id="772" r:id="rId4"/>
    <p:sldId id="790" r:id="rId5"/>
    <p:sldId id="780" r:id="rId6"/>
    <p:sldId id="787" r:id="rId7"/>
    <p:sldId id="774" r:id="rId8"/>
    <p:sldId id="793" r:id="rId9"/>
    <p:sldId id="799" r:id="rId10"/>
    <p:sldId id="801" r:id="rId11"/>
    <p:sldId id="803" r:id="rId12"/>
    <p:sldId id="802" r:id="rId13"/>
    <p:sldId id="800" r:id="rId14"/>
    <p:sldId id="80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4F00"/>
    <a:srgbClr val="FFFF00"/>
    <a:srgbClr val="543E6D"/>
    <a:srgbClr val="CE29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635" autoAdjust="0"/>
    <p:restoredTop sz="96878" autoAdjust="0"/>
  </p:normalViewPr>
  <p:slideViewPr>
    <p:cSldViewPr snapToGrid="0">
      <p:cViewPr varScale="1">
        <p:scale>
          <a:sx n="129" d="100"/>
          <a:sy n="129" d="100"/>
        </p:scale>
        <p:origin x="312" y="13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AA3F64-B923-4F37-81EF-BDC34463A90C}" type="datetimeFigureOut">
              <a:rPr lang="en-US" smtClean="0"/>
              <a:t>6/18/2024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60285C-A373-4EA7-BDC4-778E5FD45DBB}"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7688"/>
          </a:xfrm>
        </p:spPr>
      </p:sp>
      <p:sp>
        <p:nvSpPr>
          <p:cNvPr id="3" name="Notes Placeholder 2"/>
          <p:cNvSpPr>
            <a:spLocks noGrp="1"/>
          </p:cNvSpPr>
          <p:nvPr>
            <p:ph type="body" idx="1"/>
          </p:nvPr>
        </p:nvSpPr>
        <p:spPr/>
        <p:txBody>
          <a:bodyPr/>
          <a:lstStyle/>
          <a:p>
            <a:pPr marL="228600" indent="-228600">
              <a:buAutoNum type="arabicPeriod"/>
            </a:pPr>
            <a:endParaRPr lang="en-US" altLang="zh-HK" baseline="0" dirty="0"/>
          </a:p>
          <a:p>
            <a:pPr marL="228600" indent="-228600">
              <a:buAutoNum type="arabicPeriod"/>
            </a:pPr>
            <a:endParaRPr lang="zh-HK" altLang="en-US" dirty="0"/>
          </a:p>
        </p:txBody>
      </p:sp>
      <p:sp>
        <p:nvSpPr>
          <p:cNvPr id="4" name="Slide Number Placeholder 3"/>
          <p:cNvSpPr>
            <a:spLocks noGrp="1"/>
          </p:cNvSpPr>
          <p:nvPr>
            <p:ph type="sldNum" sz="quarter" idx="10"/>
          </p:nvPr>
        </p:nvSpPr>
        <p:spPr/>
        <p:txBody>
          <a:bodyPr/>
          <a:lstStyle/>
          <a:p>
            <a:fld id="{60557576-4036-4077-876A-4D5A4B51F2B0}" type="slidenum">
              <a:rPr lang="en-GB" smtClean="0"/>
              <a:t>2</a:t>
            </a:fld>
            <a:endParaRPr lang="en-GB"/>
          </a:p>
        </p:txBody>
      </p:sp>
    </p:spTree>
    <p:extLst>
      <p:ext uri="{BB962C8B-B14F-4D97-AF65-F5344CB8AC3E}">
        <p14:creationId xmlns:p14="http://schemas.microsoft.com/office/powerpoint/2010/main" val="2158106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7688"/>
          </a:xfrm>
        </p:spPr>
      </p:sp>
      <p:sp>
        <p:nvSpPr>
          <p:cNvPr id="3" name="Notes Placeholder 2"/>
          <p:cNvSpPr>
            <a:spLocks noGrp="1"/>
          </p:cNvSpPr>
          <p:nvPr>
            <p:ph type="body" idx="1"/>
          </p:nvPr>
        </p:nvSpPr>
        <p:spPr/>
        <p:txBody>
          <a:bodyPr/>
          <a:lstStyle/>
          <a:p>
            <a:pPr marL="228600" indent="-228600">
              <a:buAutoNum type="arabicPeriod"/>
            </a:pPr>
            <a:endParaRPr lang="en-US" altLang="zh-HK" baseline="0" dirty="0"/>
          </a:p>
          <a:p>
            <a:pPr marL="228600" indent="-228600">
              <a:buAutoNum type="arabicPeriod"/>
            </a:pPr>
            <a:endParaRPr lang="zh-HK" altLang="en-US" dirty="0"/>
          </a:p>
        </p:txBody>
      </p:sp>
      <p:sp>
        <p:nvSpPr>
          <p:cNvPr id="4" name="Slide Number Placeholder 3"/>
          <p:cNvSpPr>
            <a:spLocks noGrp="1"/>
          </p:cNvSpPr>
          <p:nvPr>
            <p:ph type="sldNum" sz="quarter" idx="10"/>
          </p:nvPr>
        </p:nvSpPr>
        <p:spPr/>
        <p:txBody>
          <a:bodyPr/>
          <a:lstStyle/>
          <a:p>
            <a:fld id="{60557576-4036-4077-876A-4D5A4B51F2B0}" type="slidenum">
              <a:rPr lang="en-GB" smtClean="0"/>
              <a:t>3</a:t>
            </a:fld>
            <a:endParaRPr lang="en-GB"/>
          </a:p>
        </p:txBody>
      </p:sp>
    </p:spTree>
    <p:extLst>
      <p:ext uri="{BB962C8B-B14F-4D97-AF65-F5344CB8AC3E}">
        <p14:creationId xmlns:p14="http://schemas.microsoft.com/office/powerpoint/2010/main" val="3175941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D460285C-A373-4EA7-BDC4-778E5FD45DBB}" type="slidenum">
              <a:rPr lang="en-US" smtClean="0"/>
              <a:t>4</a:t>
            </a:fld>
            <a:endParaRPr lang="en-US"/>
          </a:p>
        </p:txBody>
      </p:sp>
    </p:spTree>
    <p:extLst>
      <p:ext uri="{BB962C8B-B14F-4D97-AF65-F5344CB8AC3E}">
        <p14:creationId xmlns:p14="http://schemas.microsoft.com/office/powerpoint/2010/main" val="2281557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D460285C-A373-4EA7-BDC4-778E5FD45DBB}" type="slidenum">
              <a:rPr lang="en-US" smtClean="0"/>
              <a:t>5</a:t>
            </a:fld>
            <a:endParaRPr lang="en-US"/>
          </a:p>
        </p:txBody>
      </p:sp>
    </p:spTree>
    <p:extLst>
      <p:ext uri="{BB962C8B-B14F-4D97-AF65-F5344CB8AC3E}">
        <p14:creationId xmlns:p14="http://schemas.microsoft.com/office/powerpoint/2010/main" val="3806585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7688"/>
          </a:xfrm>
        </p:spPr>
      </p:sp>
      <p:sp>
        <p:nvSpPr>
          <p:cNvPr id="3" name="Notes Placeholder 2"/>
          <p:cNvSpPr>
            <a:spLocks noGrp="1"/>
          </p:cNvSpPr>
          <p:nvPr>
            <p:ph type="body" idx="1"/>
          </p:nvPr>
        </p:nvSpPr>
        <p:spPr/>
        <p:txBody>
          <a:bodyPr/>
          <a:lstStyle/>
          <a:p>
            <a:pPr marL="228600" indent="-228600">
              <a:buAutoNum type="arabicPeriod"/>
            </a:pPr>
            <a:endParaRPr lang="en-US" altLang="zh-HK" baseline="0" dirty="0"/>
          </a:p>
          <a:p>
            <a:pPr marL="228600" indent="-228600">
              <a:buAutoNum type="arabicPeriod"/>
            </a:pPr>
            <a:endParaRPr lang="zh-HK" altLang="en-US" dirty="0"/>
          </a:p>
        </p:txBody>
      </p:sp>
      <p:sp>
        <p:nvSpPr>
          <p:cNvPr id="4" name="Slide Number Placeholder 3"/>
          <p:cNvSpPr>
            <a:spLocks noGrp="1"/>
          </p:cNvSpPr>
          <p:nvPr>
            <p:ph type="sldNum" sz="quarter" idx="10"/>
          </p:nvPr>
        </p:nvSpPr>
        <p:spPr/>
        <p:txBody>
          <a:bodyPr/>
          <a:lstStyle/>
          <a:p>
            <a:fld id="{60557576-4036-4077-876A-4D5A4B51F2B0}" type="slidenum">
              <a:rPr lang="en-GB" smtClean="0"/>
              <a:t>7</a:t>
            </a:fld>
            <a:endParaRPr lang="en-GB"/>
          </a:p>
        </p:txBody>
      </p:sp>
    </p:spTree>
    <p:extLst>
      <p:ext uri="{BB962C8B-B14F-4D97-AF65-F5344CB8AC3E}">
        <p14:creationId xmlns:p14="http://schemas.microsoft.com/office/powerpoint/2010/main" val="4265070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7688"/>
          </a:xfrm>
        </p:spPr>
      </p:sp>
      <p:sp>
        <p:nvSpPr>
          <p:cNvPr id="3" name="Notes Placeholder 2"/>
          <p:cNvSpPr>
            <a:spLocks noGrp="1"/>
          </p:cNvSpPr>
          <p:nvPr>
            <p:ph type="body" idx="1"/>
          </p:nvPr>
        </p:nvSpPr>
        <p:spPr/>
        <p:txBody>
          <a:bodyPr/>
          <a:lstStyle/>
          <a:p>
            <a:pPr marL="228600" indent="-228600">
              <a:buAutoNum type="arabicPeriod"/>
            </a:pPr>
            <a:endParaRPr lang="en-US" altLang="zh-HK" baseline="0" dirty="0"/>
          </a:p>
          <a:p>
            <a:pPr marL="228600" indent="-228600">
              <a:buAutoNum type="arabicPeriod"/>
            </a:pPr>
            <a:endParaRPr lang="zh-HK" altLang="en-US" dirty="0"/>
          </a:p>
        </p:txBody>
      </p:sp>
      <p:sp>
        <p:nvSpPr>
          <p:cNvPr id="4" name="Slide Number Placeholder 3"/>
          <p:cNvSpPr>
            <a:spLocks noGrp="1"/>
          </p:cNvSpPr>
          <p:nvPr>
            <p:ph type="sldNum" sz="quarter" idx="10"/>
          </p:nvPr>
        </p:nvSpPr>
        <p:spPr/>
        <p:txBody>
          <a:bodyPr/>
          <a:lstStyle/>
          <a:p>
            <a:fld id="{60557576-4036-4077-876A-4D5A4B51F2B0}" type="slidenum">
              <a:rPr lang="en-GB" smtClean="0"/>
              <a:t>9</a:t>
            </a:fld>
            <a:endParaRPr lang="en-GB"/>
          </a:p>
        </p:txBody>
      </p:sp>
    </p:spTree>
    <p:extLst>
      <p:ext uri="{BB962C8B-B14F-4D97-AF65-F5344CB8AC3E}">
        <p14:creationId xmlns:p14="http://schemas.microsoft.com/office/powerpoint/2010/main" val="23722331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561913"/>
            <a:ext cx="9144000" cy="1715119"/>
          </a:xfrm>
        </p:spPr>
        <p:txBody>
          <a:bodyPr anchor="b"/>
          <a:lstStyle>
            <a:lvl1pPr algn="ctr">
              <a:defRPr sz="6000">
                <a:solidFill>
                  <a:schemeClr val="accent5">
                    <a:lumMod val="75000"/>
                  </a:schemeClr>
                </a:solidFill>
                <a:latin typeface="+mj-lt"/>
              </a:defRPr>
            </a:lvl1pPr>
          </a:lstStyle>
          <a:p>
            <a:r>
              <a:rPr lang="en-US"/>
              <a:t>Click to edit Master title style</a:t>
            </a:r>
          </a:p>
        </p:txBody>
      </p:sp>
      <p:sp>
        <p:nvSpPr>
          <p:cNvPr id="3" name="Subtitle 2"/>
          <p:cNvSpPr>
            <a:spLocks noGrp="1"/>
          </p:cNvSpPr>
          <p:nvPr>
            <p:ph type="subTitle" idx="1"/>
          </p:nvPr>
        </p:nvSpPr>
        <p:spPr>
          <a:xfrm>
            <a:off x="1524000" y="4395018"/>
            <a:ext cx="9144000" cy="86278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6475983"/>
            <a:ext cx="12192000" cy="382016"/>
          </a:xfrm>
          <a:prstGeom prst="rect">
            <a:avLst/>
          </a:prstGeom>
        </p:spPr>
      </p:pic>
      <p:sp>
        <p:nvSpPr>
          <p:cNvPr id="4" name="Slide Number Placeholder 5">
            <a:extLst>
              <a:ext uri="{FF2B5EF4-FFF2-40B4-BE49-F238E27FC236}">
                <a16:creationId xmlns:a16="http://schemas.microsoft.com/office/drawing/2014/main" id="{1B4C6CC9-E463-2FB7-F9B4-00B38133D347}"/>
              </a:ext>
            </a:extLst>
          </p:cNvPr>
          <p:cNvSpPr>
            <a:spLocks noGrp="1"/>
          </p:cNvSpPr>
          <p:nvPr>
            <p:ph type="sldNum" sz="quarter" idx="4"/>
          </p:nvPr>
        </p:nvSpPr>
        <p:spPr>
          <a:xfrm>
            <a:off x="6008306" y="6495533"/>
            <a:ext cx="461318" cy="331101"/>
          </a:xfrm>
          <a:prstGeom prst="rect">
            <a:avLst/>
          </a:prstGeom>
        </p:spPr>
        <p:txBody>
          <a:bodyPr/>
          <a:lstStyle>
            <a:lvl1pPr algn="ctr">
              <a:defRPr sz="1100" b="1">
                <a:solidFill>
                  <a:schemeClr val="bg1"/>
                </a:solidFill>
              </a:defRPr>
            </a:lvl1pPr>
          </a:lstStyle>
          <a:p>
            <a:fld id="{6C4F0C88-0165-4FC4-8B5E-8BECB1048F4D}" type="slidenum">
              <a:rPr lang="en-US" smtClean="0"/>
              <a:pPr/>
              <a:t>‹#›</a:t>
            </a:fld>
            <a:endParaRPr lang="en-US" dirty="0"/>
          </a:p>
        </p:txBody>
      </p:sp>
      <p:pic>
        <p:nvPicPr>
          <p:cNvPr id="5" name="Picture 2" descr="logo">
            <a:extLst>
              <a:ext uri="{FF2B5EF4-FFF2-40B4-BE49-F238E27FC236}">
                <a16:creationId xmlns:a16="http://schemas.microsoft.com/office/drawing/2014/main" id="{B4C41507-5831-4F82-731F-5396A018B6A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21421" y="6575778"/>
            <a:ext cx="497840" cy="2212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3D9B3AA-2732-90A8-BB02-4860BA677265}"/>
              </a:ext>
            </a:extLst>
          </p:cNvPr>
          <p:cNvSpPr txBox="1"/>
          <p:nvPr userDrawn="1"/>
        </p:nvSpPr>
        <p:spPr>
          <a:xfrm>
            <a:off x="9319261" y="6563298"/>
            <a:ext cx="1701107" cy="246221"/>
          </a:xfrm>
          <a:prstGeom prst="rect">
            <a:avLst/>
          </a:prstGeom>
          <a:noFill/>
        </p:spPr>
        <p:txBody>
          <a:bodyPr wrap="none" rtlCol="0">
            <a:spAutoFit/>
          </a:bodyPr>
          <a:lstStyle/>
          <a:p>
            <a:r>
              <a:rPr lang="en-SG" sz="1000" b="1" dirty="0">
                <a:solidFill>
                  <a:schemeClr val="bg1"/>
                </a:solidFill>
              </a:rPr>
              <a:t>Honda Research Institute </a:t>
            </a:r>
            <a:r>
              <a:rPr lang="en-SG" sz="1000" b="1" dirty="0">
                <a:solidFill>
                  <a:srgbClr val="FF0000"/>
                </a:solidFill>
              </a:rPr>
              <a:t>EU</a:t>
            </a:r>
          </a:p>
        </p:txBody>
      </p:sp>
      <p:pic>
        <p:nvPicPr>
          <p:cNvPr id="7" name="Picture 4" descr="logo">
            <a:extLst>
              <a:ext uri="{FF2B5EF4-FFF2-40B4-BE49-F238E27FC236}">
                <a16:creationId xmlns:a16="http://schemas.microsoft.com/office/drawing/2014/main" id="{10AA04DC-3CFA-2B26-AFBB-BBA3591132B0}"/>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379434" y="1128619"/>
            <a:ext cx="3810000" cy="1333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66B8E97E-608B-D90D-C123-B796903845C6}"/>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6734086" y="1128619"/>
            <a:ext cx="3714646" cy="133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6475983"/>
            <a:ext cx="12192000" cy="382016"/>
          </a:xfrm>
          <a:prstGeom prst="rect">
            <a:avLst/>
          </a:prstGeom>
        </p:spPr>
      </p:pic>
      <p:sp>
        <p:nvSpPr>
          <p:cNvPr id="3" name="Content Placeholder 2"/>
          <p:cNvSpPr>
            <a:spLocks noGrp="1"/>
          </p:cNvSpPr>
          <p:nvPr>
            <p:ph idx="1"/>
          </p:nvPr>
        </p:nvSpPr>
        <p:spPr>
          <a:xfrm>
            <a:off x="838200" y="1178012"/>
            <a:ext cx="10515600" cy="52646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p:cNvSpPr>
            <a:spLocks noGrp="1"/>
          </p:cNvSpPr>
          <p:nvPr>
            <p:ph type="title"/>
          </p:nvPr>
        </p:nvSpPr>
        <p:spPr>
          <a:xfrm>
            <a:off x="838200" y="365125"/>
            <a:ext cx="10515600" cy="730507"/>
          </a:xfrm>
        </p:spPr>
        <p:txBody>
          <a:bodyPr>
            <a:normAutofit/>
          </a:bodyPr>
          <a:lstStyle>
            <a:lvl1pPr>
              <a:defRPr sz="4000" b="1">
                <a:solidFill>
                  <a:schemeClr val="accent5">
                    <a:lumMod val="75000"/>
                  </a:schemeClr>
                </a:solidFill>
                <a:latin typeface="+mj-lt"/>
              </a:defRPr>
            </a:lvl1pPr>
          </a:lstStyle>
          <a:p>
            <a:r>
              <a:rPr lang="en-US" dirty="0"/>
              <a:t>Click to edit Master title style</a:t>
            </a:r>
          </a:p>
        </p:txBody>
      </p:sp>
      <p:sp>
        <p:nvSpPr>
          <p:cNvPr id="2" name="Slide Number Placeholder 5">
            <a:extLst>
              <a:ext uri="{FF2B5EF4-FFF2-40B4-BE49-F238E27FC236}">
                <a16:creationId xmlns:a16="http://schemas.microsoft.com/office/drawing/2014/main" id="{2CD0007D-9EC3-7195-3BAA-5C8D06F8AB1E}"/>
              </a:ext>
            </a:extLst>
          </p:cNvPr>
          <p:cNvSpPr>
            <a:spLocks noGrp="1"/>
          </p:cNvSpPr>
          <p:nvPr>
            <p:ph type="sldNum" sz="quarter" idx="4"/>
          </p:nvPr>
        </p:nvSpPr>
        <p:spPr>
          <a:xfrm>
            <a:off x="6008306" y="6495533"/>
            <a:ext cx="461318" cy="331101"/>
          </a:xfrm>
          <a:prstGeom prst="rect">
            <a:avLst/>
          </a:prstGeom>
        </p:spPr>
        <p:txBody>
          <a:bodyPr/>
          <a:lstStyle>
            <a:lvl1pPr algn="ctr">
              <a:defRPr sz="1100" b="1">
                <a:solidFill>
                  <a:schemeClr val="bg1"/>
                </a:solidFill>
              </a:defRPr>
            </a:lvl1pPr>
          </a:lstStyle>
          <a:p>
            <a:fld id="{6C4F0C88-0165-4FC4-8B5E-8BECB1048F4D}" type="slidenum">
              <a:rPr lang="en-US" smtClean="0"/>
              <a:pPr/>
              <a:t>‹#›</a:t>
            </a:fld>
            <a:endParaRPr lang="en-US" dirty="0"/>
          </a:p>
        </p:txBody>
      </p:sp>
      <p:pic>
        <p:nvPicPr>
          <p:cNvPr id="4" name="Picture 2" descr="logo">
            <a:extLst>
              <a:ext uri="{FF2B5EF4-FFF2-40B4-BE49-F238E27FC236}">
                <a16:creationId xmlns:a16="http://schemas.microsoft.com/office/drawing/2014/main" id="{A11ECF83-72E9-D0D2-3EAE-67185C78DAB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21421" y="6575778"/>
            <a:ext cx="497840" cy="2212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FF8A1A7-16F8-1204-64C8-23268BDB20F0}"/>
              </a:ext>
            </a:extLst>
          </p:cNvPr>
          <p:cNvSpPr txBox="1"/>
          <p:nvPr userDrawn="1"/>
        </p:nvSpPr>
        <p:spPr>
          <a:xfrm>
            <a:off x="9319261" y="6563298"/>
            <a:ext cx="1701107" cy="246221"/>
          </a:xfrm>
          <a:prstGeom prst="rect">
            <a:avLst/>
          </a:prstGeom>
          <a:noFill/>
        </p:spPr>
        <p:txBody>
          <a:bodyPr wrap="none" rtlCol="0">
            <a:spAutoFit/>
          </a:bodyPr>
          <a:lstStyle/>
          <a:p>
            <a:r>
              <a:rPr lang="en-SG" sz="1000" b="1" dirty="0">
                <a:solidFill>
                  <a:schemeClr val="bg1"/>
                </a:solidFill>
              </a:rPr>
              <a:t>Honda Research Institute </a:t>
            </a:r>
            <a:r>
              <a:rPr lang="en-SG" sz="1000" b="1" dirty="0">
                <a:solidFill>
                  <a:srgbClr val="FF0000"/>
                </a:solidFill>
              </a:rPr>
              <a:t>EU</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275019"/>
            <a:ext cx="5181600" cy="490194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275019"/>
            <a:ext cx="5181600" cy="49019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p:nvPr>
        </p:nvSpPr>
        <p:spPr>
          <a:xfrm>
            <a:off x="838200" y="365125"/>
            <a:ext cx="10515600" cy="730507"/>
          </a:xfrm>
        </p:spPr>
        <p:txBody>
          <a:bodyPr>
            <a:normAutofit/>
          </a:bodyPr>
          <a:lstStyle>
            <a:lvl1pPr>
              <a:defRPr sz="4000" b="1">
                <a:solidFill>
                  <a:schemeClr val="accent5">
                    <a:lumMod val="75000"/>
                  </a:schemeClr>
                </a:solidFill>
                <a:latin typeface="+mj-lt"/>
              </a:defRPr>
            </a:lvl1pPr>
          </a:lstStyle>
          <a:p>
            <a:r>
              <a:rPr lang="en-US" dirty="0"/>
              <a:t>Click to edit Master title style</a:t>
            </a:r>
          </a:p>
        </p:txBody>
      </p:sp>
      <p:sp>
        <p:nvSpPr>
          <p:cNvPr id="2" name="Slide Number Placeholder 5">
            <a:extLst>
              <a:ext uri="{FF2B5EF4-FFF2-40B4-BE49-F238E27FC236}">
                <a16:creationId xmlns:a16="http://schemas.microsoft.com/office/drawing/2014/main" id="{A17043F9-1ABE-5096-3290-0E7A14682BE5}"/>
              </a:ext>
            </a:extLst>
          </p:cNvPr>
          <p:cNvSpPr>
            <a:spLocks noGrp="1"/>
          </p:cNvSpPr>
          <p:nvPr>
            <p:ph type="sldNum" sz="quarter" idx="4"/>
          </p:nvPr>
        </p:nvSpPr>
        <p:spPr>
          <a:xfrm>
            <a:off x="6008306" y="6495533"/>
            <a:ext cx="461318" cy="331101"/>
          </a:xfrm>
          <a:prstGeom prst="rect">
            <a:avLst/>
          </a:prstGeom>
        </p:spPr>
        <p:txBody>
          <a:bodyPr/>
          <a:lstStyle>
            <a:lvl1pPr algn="ctr">
              <a:defRPr sz="1100" b="1">
                <a:solidFill>
                  <a:schemeClr val="bg1"/>
                </a:solidFill>
              </a:defRPr>
            </a:lvl1pPr>
          </a:lstStyle>
          <a:p>
            <a:fld id="{6C4F0C88-0165-4FC4-8B5E-8BECB1048F4D}"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1E6D193E-A3DC-3570-1807-CDDB90C8061E}"/>
              </a:ext>
            </a:extLst>
          </p:cNvPr>
          <p:cNvSpPr>
            <a:spLocks noGrp="1"/>
          </p:cNvSpPr>
          <p:nvPr>
            <p:ph type="sldNum" sz="quarter" idx="10"/>
          </p:nvPr>
        </p:nvSpPr>
        <p:spPr>
          <a:xfrm>
            <a:off x="6008306" y="6495533"/>
            <a:ext cx="461318" cy="331101"/>
          </a:xfrm>
          <a:prstGeom prst="rect">
            <a:avLst/>
          </a:prstGeom>
        </p:spPr>
        <p:txBody>
          <a:bodyPr/>
          <a:lstStyle>
            <a:lvl1pPr algn="ctr">
              <a:defRPr sz="1100" b="1">
                <a:solidFill>
                  <a:schemeClr val="bg1"/>
                </a:solidFill>
              </a:defRPr>
            </a:lvl1pPr>
          </a:lstStyle>
          <a:p>
            <a:fld id="{6C4F0C88-0165-4FC4-8B5E-8BECB1048F4D}"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Slide Number Placeholder 5">
            <a:extLst>
              <a:ext uri="{FF2B5EF4-FFF2-40B4-BE49-F238E27FC236}">
                <a16:creationId xmlns:a16="http://schemas.microsoft.com/office/drawing/2014/main" id="{C9DD12F7-D9D0-7B24-C699-5D960466479E}"/>
              </a:ext>
            </a:extLst>
          </p:cNvPr>
          <p:cNvSpPr>
            <a:spLocks noGrp="1"/>
          </p:cNvSpPr>
          <p:nvPr>
            <p:ph type="sldNum" sz="quarter" idx="4"/>
          </p:nvPr>
        </p:nvSpPr>
        <p:spPr>
          <a:xfrm>
            <a:off x="6008306" y="6495533"/>
            <a:ext cx="461318" cy="331101"/>
          </a:xfrm>
          <a:prstGeom prst="rect">
            <a:avLst/>
          </a:prstGeom>
        </p:spPr>
        <p:txBody>
          <a:bodyPr/>
          <a:lstStyle>
            <a:lvl1pPr algn="ctr">
              <a:defRPr sz="1100" b="1">
                <a:solidFill>
                  <a:schemeClr val="bg1"/>
                </a:solidFill>
              </a:defRPr>
            </a:lvl1pPr>
          </a:lstStyle>
          <a:p>
            <a:fld id="{6C4F0C88-0165-4FC4-8B5E-8BECB1048F4D}"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Slide Number Placeholder 5">
            <a:extLst>
              <a:ext uri="{FF2B5EF4-FFF2-40B4-BE49-F238E27FC236}">
                <a16:creationId xmlns:a16="http://schemas.microsoft.com/office/drawing/2014/main" id="{4792F1A1-E648-F12B-88E5-58466428AD8D}"/>
              </a:ext>
            </a:extLst>
          </p:cNvPr>
          <p:cNvSpPr>
            <a:spLocks noGrp="1"/>
          </p:cNvSpPr>
          <p:nvPr>
            <p:ph type="sldNum" sz="quarter" idx="4"/>
          </p:nvPr>
        </p:nvSpPr>
        <p:spPr>
          <a:xfrm>
            <a:off x="6008306" y="6495533"/>
            <a:ext cx="461318" cy="331101"/>
          </a:xfrm>
          <a:prstGeom prst="rect">
            <a:avLst/>
          </a:prstGeom>
        </p:spPr>
        <p:txBody>
          <a:bodyPr/>
          <a:lstStyle>
            <a:lvl1pPr algn="ctr">
              <a:defRPr sz="1100" b="1">
                <a:solidFill>
                  <a:schemeClr val="bg1"/>
                </a:solidFill>
              </a:defRPr>
            </a:lvl1pPr>
          </a:lstStyle>
          <a:p>
            <a:fld id="{6C4F0C88-0165-4FC4-8B5E-8BECB1048F4D}"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FDD76DC2-4B3B-1EF6-3B4E-B560B9171DF2}"/>
              </a:ext>
            </a:extLst>
          </p:cNvPr>
          <p:cNvSpPr>
            <a:spLocks noGrp="1"/>
          </p:cNvSpPr>
          <p:nvPr>
            <p:ph type="sldNum" sz="quarter" idx="4"/>
          </p:nvPr>
        </p:nvSpPr>
        <p:spPr>
          <a:xfrm>
            <a:off x="6008306" y="6495533"/>
            <a:ext cx="461318" cy="331101"/>
          </a:xfrm>
          <a:prstGeom prst="rect">
            <a:avLst/>
          </a:prstGeom>
        </p:spPr>
        <p:txBody>
          <a:bodyPr/>
          <a:lstStyle>
            <a:lvl1pPr algn="ctr">
              <a:defRPr sz="1100" b="1">
                <a:solidFill>
                  <a:schemeClr val="bg1"/>
                </a:solidFill>
              </a:defRPr>
            </a:lvl1pPr>
          </a:lstStyle>
          <a:p>
            <a:fld id="{6C4F0C88-0165-4FC4-8B5E-8BECB1048F4D}"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C9B216E2-43A9-9458-17B3-5D023174DEFB}"/>
              </a:ext>
            </a:extLst>
          </p:cNvPr>
          <p:cNvSpPr>
            <a:spLocks noGrp="1"/>
          </p:cNvSpPr>
          <p:nvPr>
            <p:ph type="sldNum" sz="quarter" idx="4"/>
          </p:nvPr>
        </p:nvSpPr>
        <p:spPr>
          <a:xfrm>
            <a:off x="6008306" y="6495533"/>
            <a:ext cx="461318" cy="331101"/>
          </a:xfrm>
          <a:prstGeom prst="rect">
            <a:avLst/>
          </a:prstGeom>
        </p:spPr>
        <p:txBody>
          <a:bodyPr/>
          <a:lstStyle>
            <a:lvl1pPr algn="ctr">
              <a:defRPr sz="1100" b="1">
                <a:solidFill>
                  <a:schemeClr val="bg1"/>
                </a:solidFill>
              </a:defRPr>
            </a:lvl1pPr>
          </a:lstStyle>
          <a:p>
            <a:fld id="{6C4F0C88-0165-4FC4-8B5E-8BECB1048F4D}"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Content Placeholder 2"/>
          <p:cNvSpPr>
            <a:spLocks noGrp="1"/>
          </p:cNvSpPr>
          <p:nvPr>
            <p:ph idx="1"/>
          </p:nvPr>
        </p:nvSpPr>
        <p:spPr>
          <a:xfrm>
            <a:off x="838200" y="1178012"/>
            <a:ext cx="10515600" cy="52646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p:cNvSpPr>
            <a:spLocks noGrp="1"/>
          </p:cNvSpPr>
          <p:nvPr>
            <p:ph type="title"/>
          </p:nvPr>
        </p:nvSpPr>
        <p:spPr>
          <a:xfrm>
            <a:off x="838200" y="365125"/>
            <a:ext cx="10515600" cy="730507"/>
          </a:xfrm>
        </p:spPr>
        <p:txBody>
          <a:bodyPr>
            <a:normAutofit/>
          </a:bodyPr>
          <a:lstStyle>
            <a:lvl1pPr>
              <a:defRPr sz="4000" b="1">
                <a:solidFill>
                  <a:schemeClr val="accent5">
                    <a:lumMod val="75000"/>
                  </a:schemeClr>
                </a:solidFill>
                <a:latin typeface="+mj-lt"/>
              </a:defRPr>
            </a:lvl1pPr>
          </a:lstStyle>
          <a:p>
            <a:r>
              <a:rPr lang="en-US" dirty="0"/>
              <a:t>Click to edit Master title style</a:t>
            </a:r>
          </a:p>
        </p:txBody>
      </p:sp>
      <p:sp>
        <p:nvSpPr>
          <p:cNvPr id="2" name="Slide Number Placeholder 5">
            <a:extLst>
              <a:ext uri="{FF2B5EF4-FFF2-40B4-BE49-F238E27FC236}">
                <a16:creationId xmlns:a16="http://schemas.microsoft.com/office/drawing/2014/main" id="{62840CDF-206C-DE56-B986-931A85CC596F}"/>
              </a:ext>
            </a:extLst>
          </p:cNvPr>
          <p:cNvSpPr>
            <a:spLocks noGrp="1"/>
          </p:cNvSpPr>
          <p:nvPr>
            <p:ph type="sldNum" sz="quarter" idx="4"/>
          </p:nvPr>
        </p:nvSpPr>
        <p:spPr>
          <a:xfrm>
            <a:off x="6008306" y="6495533"/>
            <a:ext cx="461318" cy="331101"/>
          </a:xfrm>
          <a:prstGeom prst="rect">
            <a:avLst/>
          </a:prstGeom>
        </p:spPr>
        <p:txBody>
          <a:bodyPr/>
          <a:lstStyle>
            <a:lvl1pPr algn="ctr">
              <a:defRPr sz="1100" b="1">
                <a:solidFill>
                  <a:schemeClr val="bg1"/>
                </a:solidFill>
              </a:defRPr>
            </a:lvl1pPr>
          </a:lstStyle>
          <a:p>
            <a:fld id="{6C4F0C88-0165-4FC4-8B5E-8BECB1048F4D}"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 y="6475983"/>
            <a:ext cx="12192000" cy="382016"/>
          </a:xfrm>
          <a:prstGeom prst="rect">
            <a:avLst/>
          </a:prstGeom>
        </p:spPr>
      </p:pic>
      <p:sp>
        <p:nvSpPr>
          <p:cNvPr id="24" name="Slide Number Placeholder 5"/>
          <p:cNvSpPr>
            <a:spLocks noGrp="1"/>
          </p:cNvSpPr>
          <p:nvPr>
            <p:ph type="sldNum" sz="quarter" idx="4"/>
          </p:nvPr>
        </p:nvSpPr>
        <p:spPr>
          <a:xfrm>
            <a:off x="6008306" y="6495533"/>
            <a:ext cx="461318" cy="331101"/>
          </a:xfrm>
          <a:prstGeom prst="rect">
            <a:avLst/>
          </a:prstGeom>
        </p:spPr>
        <p:txBody>
          <a:bodyPr/>
          <a:lstStyle>
            <a:lvl1pPr algn="ctr">
              <a:defRPr sz="1100" b="1">
                <a:solidFill>
                  <a:schemeClr val="bg1"/>
                </a:solidFill>
              </a:defRPr>
            </a:lvl1pPr>
          </a:lstStyle>
          <a:p>
            <a:fld id="{6C4F0C88-0165-4FC4-8B5E-8BECB1048F4D}" type="slidenum">
              <a:rPr lang="en-US" smtClean="0"/>
              <a:pPr/>
              <a:t>‹#›</a:t>
            </a:fld>
            <a:endParaRPr lang="en-US" dirty="0"/>
          </a:p>
        </p:txBody>
      </p:sp>
      <p:pic>
        <p:nvPicPr>
          <p:cNvPr id="4" name="Picture 2" descr="logo">
            <a:extLst>
              <a:ext uri="{FF2B5EF4-FFF2-40B4-BE49-F238E27FC236}">
                <a16:creationId xmlns:a16="http://schemas.microsoft.com/office/drawing/2014/main" id="{3007023D-2A5E-B039-33AD-824837CFFBE4}"/>
              </a:ext>
            </a:extLst>
          </p:cNvPr>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8821421" y="6575778"/>
            <a:ext cx="497840" cy="2212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78250F2-1277-33A1-AC27-7B3D29610918}"/>
              </a:ext>
            </a:extLst>
          </p:cNvPr>
          <p:cNvSpPr txBox="1"/>
          <p:nvPr userDrawn="1"/>
        </p:nvSpPr>
        <p:spPr>
          <a:xfrm>
            <a:off x="9319261" y="6563298"/>
            <a:ext cx="1701107" cy="246221"/>
          </a:xfrm>
          <a:prstGeom prst="rect">
            <a:avLst/>
          </a:prstGeom>
          <a:noFill/>
        </p:spPr>
        <p:txBody>
          <a:bodyPr wrap="none" rtlCol="0">
            <a:spAutoFit/>
          </a:bodyPr>
          <a:lstStyle/>
          <a:p>
            <a:r>
              <a:rPr lang="en-SG" sz="1000" b="1" dirty="0">
                <a:solidFill>
                  <a:schemeClr val="bg1"/>
                </a:solidFill>
              </a:rPr>
              <a:t>Honda Research Institute </a:t>
            </a:r>
            <a:r>
              <a:rPr lang="en-SG" sz="1000" b="1" dirty="0">
                <a:solidFill>
                  <a:srgbClr val="FF0000"/>
                </a:solidFill>
              </a:rPr>
              <a:t>EU</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image" Target="../media/image71.gif"/><Relationship Id="rId18" Type="http://schemas.openxmlformats.org/officeDocument/2006/relationships/image" Target="../media/image76.gif"/><Relationship Id="rId26" Type="http://schemas.openxmlformats.org/officeDocument/2006/relationships/image" Target="../media/image84.gif"/><Relationship Id="rId39" Type="http://schemas.openxmlformats.org/officeDocument/2006/relationships/image" Target="../media/image97.gif"/><Relationship Id="rId21" Type="http://schemas.openxmlformats.org/officeDocument/2006/relationships/image" Target="../media/image79.gif"/><Relationship Id="rId34" Type="http://schemas.openxmlformats.org/officeDocument/2006/relationships/image" Target="../media/image92.gif"/><Relationship Id="rId42" Type="http://schemas.openxmlformats.org/officeDocument/2006/relationships/image" Target="../media/image99.gif"/><Relationship Id="rId7" Type="http://schemas.openxmlformats.org/officeDocument/2006/relationships/image" Target="../media/image65.gif"/><Relationship Id="rId2" Type="http://schemas.openxmlformats.org/officeDocument/2006/relationships/image" Target="../media/image60.gif"/><Relationship Id="rId16" Type="http://schemas.openxmlformats.org/officeDocument/2006/relationships/image" Target="../media/image74.gif"/><Relationship Id="rId20" Type="http://schemas.openxmlformats.org/officeDocument/2006/relationships/image" Target="../media/image78.gif"/><Relationship Id="rId29" Type="http://schemas.openxmlformats.org/officeDocument/2006/relationships/image" Target="../media/image87.gif"/><Relationship Id="rId41"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64.gif"/><Relationship Id="rId11" Type="http://schemas.openxmlformats.org/officeDocument/2006/relationships/image" Target="../media/image69.gif"/><Relationship Id="rId24" Type="http://schemas.openxmlformats.org/officeDocument/2006/relationships/image" Target="../media/image82.gif"/><Relationship Id="rId32" Type="http://schemas.openxmlformats.org/officeDocument/2006/relationships/image" Target="../media/image90.gif"/><Relationship Id="rId37" Type="http://schemas.openxmlformats.org/officeDocument/2006/relationships/image" Target="../media/image95.gif"/><Relationship Id="rId40" Type="http://schemas.openxmlformats.org/officeDocument/2006/relationships/image" Target="../media/image98.gif"/><Relationship Id="rId5" Type="http://schemas.openxmlformats.org/officeDocument/2006/relationships/image" Target="../media/image63.gif"/><Relationship Id="rId15" Type="http://schemas.openxmlformats.org/officeDocument/2006/relationships/image" Target="../media/image73.gif"/><Relationship Id="rId23" Type="http://schemas.openxmlformats.org/officeDocument/2006/relationships/image" Target="../media/image81.gif"/><Relationship Id="rId28" Type="http://schemas.openxmlformats.org/officeDocument/2006/relationships/image" Target="../media/image86.gif"/><Relationship Id="rId36" Type="http://schemas.openxmlformats.org/officeDocument/2006/relationships/image" Target="../media/image94.gif"/><Relationship Id="rId10" Type="http://schemas.openxmlformats.org/officeDocument/2006/relationships/image" Target="../media/image68.gif"/><Relationship Id="rId19" Type="http://schemas.openxmlformats.org/officeDocument/2006/relationships/image" Target="../media/image77.gif"/><Relationship Id="rId31" Type="http://schemas.openxmlformats.org/officeDocument/2006/relationships/image" Target="../media/image89.gif"/><Relationship Id="rId4" Type="http://schemas.openxmlformats.org/officeDocument/2006/relationships/image" Target="../media/image62.gif"/><Relationship Id="rId9" Type="http://schemas.openxmlformats.org/officeDocument/2006/relationships/image" Target="../media/image67.gif"/><Relationship Id="rId14" Type="http://schemas.openxmlformats.org/officeDocument/2006/relationships/image" Target="../media/image72.gif"/><Relationship Id="rId22" Type="http://schemas.openxmlformats.org/officeDocument/2006/relationships/image" Target="../media/image80.gif"/><Relationship Id="rId27" Type="http://schemas.openxmlformats.org/officeDocument/2006/relationships/image" Target="../media/image85.gif"/><Relationship Id="rId30" Type="http://schemas.openxmlformats.org/officeDocument/2006/relationships/image" Target="../media/image88.gif"/><Relationship Id="rId35" Type="http://schemas.openxmlformats.org/officeDocument/2006/relationships/image" Target="../media/image93.gif"/><Relationship Id="rId8" Type="http://schemas.openxmlformats.org/officeDocument/2006/relationships/image" Target="../media/image66.gif"/><Relationship Id="rId3" Type="http://schemas.openxmlformats.org/officeDocument/2006/relationships/image" Target="../media/image61.gif"/><Relationship Id="rId12" Type="http://schemas.openxmlformats.org/officeDocument/2006/relationships/image" Target="../media/image70.gif"/><Relationship Id="rId17" Type="http://schemas.openxmlformats.org/officeDocument/2006/relationships/image" Target="../media/image75.gif"/><Relationship Id="rId25" Type="http://schemas.openxmlformats.org/officeDocument/2006/relationships/image" Target="../media/image83.gif"/><Relationship Id="rId33" Type="http://schemas.openxmlformats.org/officeDocument/2006/relationships/image" Target="../media/image91.gif"/><Relationship Id="rId38" Type="http://schemas.openxmlformats.org/officeDocument/2006/relationships/image" Target="../media/image96.gif"/></Relationships>
</file>

<file path=ppt/slides/_rels/slide11.xml.rels><?xml version="1.0" encoding="UTF-8" standalone="yes"?>
<Relationships xmlns="http://schemas.openxmlformats.org/package/2006/relationships"><Relationship Id="rId3" Type="http://schemas.openxmlformats.org/officeDocument/2006/relationships/image" Target="../media/image101.gif"/><Relationship Id="rId2" Type="http://schemas.openxmlformats.org/officeDocument/2006/relationships/image" Target="../media/image100.gif"/><Relationship Id="rId1" Type="http://schemas.openxmlformats.org/officeDocument/2006/relationships/slideLayout" Target="../slideLayouts/slideLayout2.xml"/><Relationship Id="rId4" Type="http://schemas.openxmlformats.org/officeDocument/2006/relationships/image" Target="../media/image102.gif"/></Relationships>
</file>

<file path=ppt/slides/_rels/slide12.xml.rels><?xml version="1.0" encoding="UTF-8" standalone="yes"?>
<Relationships xmlns="http://schemas.openxmlformats.org/package/2006/relationships"><Relationship Id="rId13" Type="http://schemas.openxmlformats.org/officeDocument/2006/relationships/image" Target="../media/image114.gif"/><Relationship Id="rId18" Type="http://schemas.openxmlformats.org/officeDocument/2006/relationships/image" Target="../media/image119.gif"/><Relationship Id="rId26" Type="http://schemas.openxmlformats.org/officeDocument/2006/relationships/image" Target="../media/image127.gif"/><Relationship Id="rId39" Type="http://schemas.openxmlformats.org/officeDocument/2006/relationships/image" Target="../media/image140.gif"/><Relationship Id="rId21" Type="http://schemas.openxmlformats.org/officeDocument/2006/relationships/image" Target="../media/image122.gif"/><Relationship Id="rId34" Type="http://schemas.openxmlformats.org/officeDocument/2006/relationships/image" Target="../media/image135.gif"/><Relationship Id="rId42" Type="http://schemas.openxmlformats.org/officeDocument/2006/relationships/image" Target="../media/image143.gif"/><Relationship Id="rId7" Type="http://schemas.openxmlformats.org/officeDocument/2006/relationships/image" Target="../media/image108.gif"/><Relationship Id="rId2" Type="http://schemas.openxmlformats.org/officeDocument/2006/relationships/image" Target="../media/image103.gif"/><Relationship Id="rId16" Type="http://schemas.openxmlformats.org/officeDocument/2006/relationships/image" Target="../media/image117.gif"/><Relationship Id="rId20" Type="http://schemas.openxmlformats.org/officeDocument/2006/relationships/image" Target="../media/image121.gif"/><Relationship Id="rId29" Type="http://schemas.openxmlformats.org/officeDocument/2006/relationships/image" Target="../media/image130.gif"/><Relationship Id="rId41" Type="http://schemas.openxmlformats.org/officeDocument/2006/relationships/image" Target="../media/image142.gif"/><Relationship Id="rId1" Type="http://schemas.openxmlformats.org/officeDocument/2006/relationships/slideLayout" Target="../slideLayouts/slideLayout2.xml"/><Relationship Id="rId6" Type="http://schemas.openxmlformats.org/officeDocument/2006/relationships/image" Target="../media/image107.gif"/><Relationship Id="rId11" Type="http://schemas.openxmlformats.org/officeDocument/2006/relationships/image" Target="../media/image112.gif"/><Relationship Id="rId24" Type="http://schemas.openxmlformats.org/officeDocument/2006/relationships/image" Target="../media/image125.gif"/><Relationship Id="rId32" Type="http://schemas.openxmlformats.org/officeDocument/2006/relationships/image" Target="../media/image133.gif"/><Relationship Id="rId37" Type="http://schemas.openxmlformats.org/officeDocument/2006/relationships/image" Target="../media/image138.gif"/><Relationship Id="rId40" Type="http://schemas.openxmlformats.org/officeDocument/2006/relationships/image" Target="../media/image141.gif"/><Relationship Id="rId5" Type="http://schemas.openxmlformats.org/officeDocument/2006/relationships/image" Target="../media/image106.gif"/><Relationship Id="rId15" Type="http://schemas.openxmlformats.org/officeDocument/2006/relationships/image" Target="../media/image116.gif"/><Relationship Id="rId23" Type="http://schemas.openxmlformats.org/officeDocument/2006/relationships/image" Target="../media/image124.gif"/><Relationship Id="rId28" Type="http://schemas.openxmlformats.org/officeDocument/2006/relationships/image" Target="../media/image129.gif"/><Relationship Id="rId36" Type="http://schemas.openxmlformats.org/officeDocument/2006/relationships/image" Target="../media/image137.gif"/><Relationship Id="rId10" Type="http://schemas.openxmlformats.org/officeDocument/2006/relationships/image" Target="../media/image111.gif"/><Relationship Id="rId19" Type="http://schemas.openxmlformats.org/officeDocument/2006/relationships/image" Target="../media/image120.gif"/><Relationship Id="rId31" Type="http://schemas.openxmlformats.org/officeDocument/2006/relationships/image" Target="../media/image132.gif"/><Relationship Id="rId4" Type="http://schemas.openxmlformats.org/officeDocument/2006/relationships/image" Target="../media/image105.gif"/><Relationship Id="rId9" Type="http://schemas.openxmlformats.org/officeDocument/2006/relationships/image" Target="../media/image110.gif"/><Relationship Id="rId14" Type="http://schemas.openxmlformats.org/officeDocument/2006/relationships/image" Target="../media/image115.gif"/><Relationship Id="rId22" Type="http://schemas.openxmlformats.org/officeDocument/2006/relationships/image" Target="../media/image123.gif"/><Relationship Id="rId27" Type="http://schemas.openxmlformats.org/officeDocument/2006/relationships/image" Target="../media/image128.gif"/><Relationship Id="rId30" Type="http://schemas.openxmlformats.org/officeDocument/2006/relationships/image" Target="../media/image131.gif"/><Relationship Id="rId35" Type="http://schemas.openxmlformats.org/officeDocument/2006/relationships/image" Target="../media/image136.gif"/><Relationship Id="rId43" Type="http://schemas.openxmlformats.org/officeDocument/2006/relationships/image" Target="../media/image145.png"/><Relationship Id="rId8" Type="http://schemas.openxmlformats.org/officeDocument/2006/relationships/image" Target="../media/image109.gif"/><Relationship Id="rId3" Type="http://schemas.openxmlformats.org/officeDocument/2006/relationships/image" Target="../media/image104.gif"/><Relationship Id="rId12" Type="http://schemas.openxmlformats.org/officeDocument/2006/relationships/image" Target="../media/image113.gif"/><Relationship Id="rId17" Type="http://schemas.openxmlformats.org/officeDocument/2006/relationships/image" Target="../media/image118.gif"/><Relationship Id="rId25" Type="http://schemas.openxmlformats.org/officeDocument/2006/relationships/image" Target="../media/image126.gif"/><Relationship Id="rId33" Type="http://schemas.openxmlformats.org/officeDocument/2006/relationships/image" Target="../media/image134.gif"/><Relationship Id="rId38" Type="http://schemas.openxmlformats.org/officeDocument/2006/relationships/image" Target="../media/image139.gif"/></Relationships>
</file>

<file path=ppt/slides/_rels/slide13.xml.rels><?xml version="1.0" encoding="UTF-8" standalone="yes"?>
<Relationships xmlns="http://schemas.openxmlformats.org/package/2006/relationships"><Relationship Id="rId13" Type="http://schemas.openxmlformats.org/officeDocument/2006/relationships/image" Target="../media/image155.gif"/><Relationship Id="rId18" Type="http://schemas.openxmlformats.org/officeDocument/2006/relationships/image" Target="../media/image160.gif"/><Relationship Id="rId26" Type="http://schemas.openxmlformats.org/officeDocument/2006/relationships/image" Target="../media/image168.gif"/><Relationship Id="rId39" Type="http://schemas.openxmlformats.org/officeDocument/2006/relationships/image" Target="../media/image145.png"/><Relationship Id="rId21" Type="http://schemas.openxmlformats.org/officeDocument/2006/relationships/image" Target="../media/image163.gif"/><Relationship Id="rId34" Type="http://schemas.openxmlformats.org/officeDocument/2006/relationships/image" Target="../media/image176.gif"/><Relationship Id="rId7" Type="http://schemas.openxmlformats.org/officeDocument/2006/relationships/image" Target="../media/image149.gif"/><Relationship Id="rId2" Type="http://schemas.openxmlformats.org/officeDocument/2006/relationships/image" Target="../media/image144.gif"/><Relationship Id="rId16" Type="http://schemas.openxmlformats.org/officeDocument/2006/relationships/image" Target="../media/image158.gif"/><Relationship Id="rId20" Type="http://schemas.openxmlformats.org/officeDocument/2006/relationships/image" Target="../media/image162.gif"/><Relationship Id="rId29" Type="http://schemas.openxmlformats.org/officeDocument/2006/relationships/image" Target="../media/image171.gif"/><Relationship Id="rId41" Type="http://schemas.openxmlformats.org/officeDocument/2006/relationships/image" Target="../media/image182.gif"/><Relationship Id="rId1" Type="http://schemas.openxmlformats.org/officeDocument/2006/relationships/slideLayout" Target="../slideLayouts/slideLayout2.xml"/><Relationship Id="rId6" Type="http://schemas.openxmlformats.org/officeDocument/2006/relationships/image" Target="../media/image148.gif"/><Relationship Id="rId11" Type="http://schemas.openxmlformats.org/officeDocument/2006/relationships/image" Target="../media/image153.gif"/><Relationship Id="rId24" Type="http://schemas.openxmlformats.org/officeDocument/2006/relationships/image" Target="../media/image166.gif"/><Relationship Id="rId32" Type="http://schemas.openxmlformats.org/officeDocument/2006/relationships/image" Target="../media/image174.gif"/><Relationship Id="rId37" Type="http://schemas.openxmlformats.org/officeDocument/2006/relationships/image" Target="../media/image179.gif"/><Relationship Id="rId40" Type="http://schemas.openxmlformats.org/officeDocument/2006/relationships/image" Target="../media/image181.gif"/><Relationship Id="rId5" Type="http://schemas.openxmlformats.org/officeDocument/2006/relationships/image" Target="../media/image147.gif"/><Relationship Id="rId15" Type="http://schemas.openxmlformats.org/officeDocument/2006/relationships/image" Target="../media/image157.gif"/><Relationship Id="rId23" Type="http://schemas.openxmlformats.org/officeDocument/2006/relationships/image" Target="../media/image165.gif"/><Relationship Id="rId28" Type="http://schemas.openxmlformats.org/officeDocument/2006/relationships/image" Target="../media/image170.gif"/><Relationship Id="rId36" Type="http://schemas.openxmlformats.org/officeDocument/2006/relationships/image" Target="../media/image178.gif"/><Relationship Id="rId10" Type="http://schemas.openxmlformats.org/officeDocument/2006/relationships/image" Target="../media/image152.gif"/><Relationship Id="rId19" Type="http://schemas.openxmlformats.org/officeDocument/2006/relationships/image" Target="../media/image161.gif"/><Relationship Id="rId31" Type="http://schemas.openxmlformats.org/officeDocument/2006/relationships/image" Target="../media/image173.gif"/><Relationship Id="rId4" Type="http://schemas.openxmlformats.org/officeDocument/2006/relationships/image" Target="../media/image146.gif"/><Relationship Id="rId9" Type="http://schemas.openxmlformats.org/officeDocument/2006/relationships/image" Target="../media/image151.gif"/><Relationship Id="rId14" Type="http://schemas.openxmlformats.org/officeDocument/2006/relationships/image" Target="../media/image156.gif"/><Relationship Id="rId22" Type="http://schemas.openxmlformats.org/officeDocument/2006/relationships/image" Target="../media/image164.gif"/><Relationship Id="rId27" Type="http://schemas.openxmlformats.org/officeDocument/2006/relationships/image" Target="../media/image169.gif"/><Relationship Id="rId30" Type="http://schemas.openxmlformats.org/officeDocument/2006/relationships/image" Target="../media/image172.gif"/><Relationship Id="rId35" Type="http://schemas.openxmlformats.org/officeDocument/2006/relationships/image" Target="../media/image177.gif"/><Relationship Id="rId8" Type="http://schemas.openxmlformats.org/officeDocument/2006/relationships/image" Target="../media/image150.gif"/><Relationship Id="rId3" Type="http://schemas.openxmlformats.org/officeDocument/2006/relationships/image" Target="../media/image145.gif"/><Relationship Id="rId12" Type="http://schemas.openxmlformats.org/officeDocument/2006/relationships/image" Target="../media/image154.gif"/><Relationship Id="rId17" Type="http://schemas.openxmlformats.org/officeDocument/2006/relationships/image" Target="../media/image159.gif"/><Relationship Id="rId25" Type="http://schemas.openxmlformats.org/officeDocument/2006/relationships/image" Target="../media/image167.gif"/><Relationship Id="rId33" Type="http://schemas.openxmlformats.org/officeDocument/2006/relationships/image" Target="../media/image175.gif"/><Relationship Id="rId38" Type="http://schemas.openxmlformats.org/officeDocument/2006/relationships/image" Target="../media/image180.gif"/></Relationships>
</file>

<file path=ppt/slides/_rels/slide1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5.gif"/><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image" Target="../media/image23.png"/><Relationship Id="rId26" Type="http://schemas.openxmlformats.org/officeDocument/2006/relationships/image" Target="../media/image31.png"/><Relationship Id="rId3" Type="http://schemas.openxmlformats.org/officeDocument/2006/relationships/notesSlide" Target="../notesSlides/notesSlide5.xml"/><Relationship Id="rId21" Type="http://schemas.openxmlformats.org/officeDocument/2006/relationships/image" Target="../media/image26.png"/><Relationship Id="rId34" Type="http://schemas.openxmlformats.org/officeDocument/2006/relationships/image" Target="../media/image39.png"/><Relationship Id="rId7" Type="http://schemas.openxmlformats.org/officeDocument/2006/relationships/image" Target="../media/image13.gif"/><Relationship Id="rId12" Type="http://schemas.microsoft.com/office/2007/relationships/hdphoto" Target="../media/hdphoto2.wdp"/><Relationship Id="rId17" Type="http://schemas.openxmlformats.org/officeDocument/2006/relationships/image" Target="../media/image22.png"/><Relationship Id="rId25" Type="http://schemas.openxmlformats.org/officeDocument/2006/relationships/image" Target="../media/image30.png"/><Relationship Id="rId33" Type="http://schemas.openxmlformats.org/officeDocument/2006/relationships/image" Target="../media/image38.png"/><Relationship Id="rId2" Type="http://schemas.openxmlformats.org/officeDocument/2006/relationships/slideLayout" Target="../slideLayouts/slideLayout2.xml"/><Relationship Id="rId16" Type="http://schemas.openxmlformats.org/officeDocument/2006/relationships/image" Target="../media/image21.png"/><Relationship Id="rId20" Type="http://schemas.openxmlformats.org/officeDocument/2006/relationships/image" Target="../media/image25.png"/><Relationship Id="rId29" Type="http://schemas.openxmlformats.org/officeDocument/2006/relationships/image" Target="../media/image34.png"/><Relationship Id="rId1" Type="http://schemas.openxmlformats.org/officeDocument/2006/relationships/tags" Target="../tags/tag3.xml"/><Relationship Id="rId6" Type="http://schemas.openxmlformats.org/officeDocument/2006/relationships/image" Target="../media/image130.png"/><Relationship Id="rId11" Type="http://schemas.openxmlformats.org/officeDocument/2006/relationships/image" Target="../media/image17.png"/><Relationship Id="rId24" Type="http://schemas.openxmlformats.org/officeDocument/2006/relationships/image" Target="../media/image29.png"/><Relationship Id="rId32" Type="http://schemas.openxmlformats.org/officeDocument/2006/relationships/image" Target="../media/image37.png"/><Relationship Id="rId5" Type="http://schemas.microsoft.com/office/2007/relationships/hdphoto" Target="../media/hdphoto1.wdp"/><Relationship Id="rId15" Type="http://schemas.openxmlformats.org/officeDocument/2006/relationships/image" Target="../media/image20.png"/><Relationship Id="rId23" Type="http://schemas.openxmlformats.org/officeDocument/2006/relationships/image" Target="../media/image28.png"/><Relationship Id="rId28" Type="http://schemas.openxmlformats.org/officeDocument/2006/relationships/image" Target="../media/image33.png"/><Relationship Id="rId36" Type="http://schemas.openxmlformats.org/officeDocument/2006/relationships/image" Target="../media/image43.png"/><Relationship Id="rId10" Type="http://schemas.openxmlformats.org/officeDocument/2006/relationships/image" Target="../media/image16.gif"/><Relationship Id="rId19" Type="http://schemas.openxmlformats.org/officeDocument/2006/relationships/image" Target="../media/image24.png"/><Relationship Id="rId31" Type="http://schemas.openxmlformats.org/officeDocument/2006/relationships/image" Target="../media/image36.png"/><Relationship Id="rId4" Type="http://schemas.openxmlformats.org/officeDocument/2006/relationships/image" Target="../media/image12.png"/><Relationship Id="rId9" Type="http://schemas.openxmlformats.org/officeDocument/2006/relationships/image" Target="../media/image15.gif"/><Relationship Id="rId14" Type="http://schemas.microsoft.com/office/2007/relationships/hdphoto" Target="../media/hdphoto3.wdp"/><Relationship Id="rId22" Type="http://schemas.openxmlformats.org/officeDocument/2006/relationships/image" Target="../media/image27.png"/><Relationship Id="rId27" Type="http://schemas.openxmlformats.org/officeDocument/2006/relationships/image" Target="../media/image32.png"/><Relationship Id="rId30" Type="http://schemas.openxmlformats.org/officeDocument/2006/relationships/image" Target="../media/image35.png"/><Relationship Id="rId35" Type="http://schemas.openxmlformats.org/officeDocument/2006/relationships/image" Target="../media/image40.png"/><Relationship Id="rId8" Type="http://schemas.openxmlformats.org/officeDocument/2006/relationships/image" Target="../media/image14.gif"/></Relationships>
</file>

<file path=ppt/slides/_rels/slide8.xml.rels><?xml version="1.0" encoding="UTF-8" standalone="yes"?>
<Relationships xmlns="http://schemas.openxmlformats.org/package/2006/relationships"><Relationship Id="rId13" Type="http://schemas.openxmlformats.org/officeDocument/2006/relationships/image" Target="../media/image30.gif"/><Relationship Id="rId18" Type="http://schemas.openxmlformats.org/officeDocument/2006/relationships/image" Target="../media/image35.gif"/><Relationship Id="rId26" Type="http://schemas.openxmlformats.org/officeDocument/2006/relationships/image" Target="../media/image43.gif"/><Relationship Id="rId39" Type="http://schemas.openxmlformats.org/officeDocument/2006/relationships/image" Target="../media/image56.gif"/><Relationship Id="rId21" Type="http://schemas.openxmlformats.org/officeDocument/2006/relationships/image" Target="../media/image38.gif"/><Relationship Id="rId34" Type="http://schemas.openxmlformats.org/officeDocument/2006/relationships/image" Target="../media/image51.gif"/><Relationship Id="rId42" Type="http://schemas.openxmlformats.org/officeDocument/2006/relationships/image" Target="../media/image59.png"/><Relationship Id="rId7" Type="http://schemas.openxmlformats.org/officeDocument/2006/relationships/image" Target="../media/image24.gif"/><Relationship Id="rId2" Type="http://schemas.openxmlformats.org/officeDocument/2006/relationships/image" Target="../media/image19.gif"/><Relationship Id="rId16" Type="http://schemas.openxmlformats.org/officeDocument/2006/relationships/image" Target="../media/image33.gif"/><Relationship Id="rId20" Type="http://schemas.openxmlformats.org/officeDocument/2006/relationships/image" Target="../media/image37.gif"/><Relationship Id="rId29" Type="http://schemas.openxmlformats.org/officeDocument/2006/relationships/image" Target="../media/image46.gif"/><Relationship Id="rId41" Type="http://schemas.openxmlformats.org/officeDocument/2006/relationships/image" Target="../media/image58.gif"/><Relationship Id="rId1" Type="http://schemas.openxmlformats.org/officeDocument/2006/relationships/slideLayout" Target="../slideLayouts/slideLayout2.xml"/><Relationship Id="rId6" Type="http://schemas.openxmlformats.org/officeDocument/2006/relationships/image" Target="../media/image23.gif"/><Relationship Id="rId11" Type="http://schemas.openxmlformats.org/officeDocument/2006/relationships/image" Target="../media/image28.gif"/><Relationship Id="rId24" Type="http://schemas.openxmlformats.org/officeDocument/2006/relationships/image" Target="../media/image41.gif"/><Relationship Id="rId32" Type="http://schemas.openxmlformats.org/officeDocument/2006/relationships/image" Target="../media/image49.gif"/><Relationship Id="rId37" Type="http://schemas.openxmlformats.org/officeDocument/2006/relationships/image" Target="../media/image54.gif"/><Relationship Id="rId40" Type="http://schemas.openxmlformats.org/officeDocument/2006/relationships/image" Target="../media/image57.gif"/><Relationship Id="rId5" Type="http://schemas.openxmlformats.org/officeDocument/2006/relationships/image" Target="../media/image22.gif"/><Relationship Id="rId15" Type="http://schemas.openxmlformats.org/officeDocument/2006/relationships/image" Target="../media/image32.gif"/><Relationship Id="rId23" Type="http://schemas.openxmlformats.org/officeDocument/2006/relationships/image" Target="../media/image40.gif"/><Relationship Id="rId28" Type="http://schemas.openxmlformats.org/officeDocument/2006/relationships/image" Target="../media/image45.gif"/><Relationship Id="rId36" Type="http://schemas.openxmlformats.org/officeDocument/2006/relationships/image" Target="../media/image53.gif"/><Relationship Id="rId10" Type="http://schemas.openxmlformats.org/officeDocument/2006/relationships/image" Target="../media/image27.gif"/><Relationship Id="rId19" Type="http://schemas.openxmlformats.org/officeDocument/2006/relationships/image" Target="../media/image36.gif"/><Relationship Id="rId31" Type="http://schemas.openxmlformats.org/officeDocument/2006/relationships/image" Target="../media/image48.gif"/><Relationship Id="rId4" Type="http://schemas.openxmlformats.org/officeDocument/2006/relationships/image" Target="../media/image21.gif"/><Relationship Id="rId9" Type="http://schemas.openxmlformats.org/officeDocument/2006/relationships/image" Target="../media/image26.gif"/><Relationship Id="rId14" Type="http://schemas.openxmlformats.org/officeDocument/2006/relationships/image" Target="../media/image31.gif"/><Relationship Id="rId22" Type="http://schemas.openxmlformats.org/officeDocument/2006/relationships/image" Target="../media/image39.gif"/><Relationship Id="rId27" Type="http://schemas.openxmlformats.org/officeDocument/2006/relationships/image" Target="../media/image44.gif"/><Relationship Id="rId30" Type="http://schemas.openxmlformats.org/officeDocument/2006/relationships/image" Target="../media/image47.gif"/><Relationship Id="rId35" Type="http://schemas.openxmlformats.org/officeDocument/2006/relationships/image" Target="../media/image52.gif"/><Relationship Id="rId8" Type="http://schemas.openxmlformats.org/officeDocument/2006/relationships/image" Target="../media/image25.gif"/><Relationship Id="rId3" Type="http://schemas.openxmlformats.org/officeDocument/2006/relationships/image" Target="../media/image20.gif"/><Relationship Id="rId12" Type="http://schemas.openxmlformats.org/officeDocument/2006/relationships/image" Target="../media/image29.gif"/><Relationship Id="rId17" Type="http://schemas.openxmlformats.org/officeDocument/2006/relationships/image" Target="../media/image34.gif"/><Relationship Id="rId25" Type="http://schemas.openxmlformats.org/officeDocument/2006/relationships/image" Target="../media/image42.gif"/><Relationship Id="rId33" Type="http://schemas.openxmlformats.org/officeDocument/2006/relationships/image" Target="../media/image50.gif"/><Relationship Id="rId38" Type="http://schemas.openxmlformats.org/officeDocument/2006/relationships/image" Target="../media/image55.gi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931C6-0C39-CC4C-E5C1-C63B5EFAFBE7}"/>
              </a:ext>
            </a:extLst>
          </p:cNvPr>
          <p:cNvSpPr>
            <a:spLocks noGrp="1"/>
          </p:cNvSpPr>
          <p:nvPr>
            <p:ph type="ctrTitle"/>
          </p:nvPr>
        </p:nvSpPr>
        <p:spPr>
          <a:xfrm>
            <a:off x="1524000" y="2735765"/>
            <a:ext cx="9144000" cy="2378927"/>
          </a:xfrm>
        </p:spPr>
        <p:txBody>
          <a:bodyPr anchor="ctr">
            <a:noAutofit/>
          </a:bodyPr>
          <a:lstStyle/>
          <a:p>
            <a:r>
              <a:rPr lang="en-SG" sz="4400" dirty="0"/>
              <a:t>LLM2FEA: Discover Novel Designs with Generative Evolutionary Multitasking</a:t>
            </a:r>
          </a:p>
        </p:txBody>
      </p:sp>
      <p:sp>
        <p:nvSpPr>
          <p:cNvPr id="3" name="Subtitle 2">
            <a:extLst>
              <a:ext uri="{FF2B5EF4-FFF2-40B4-BE49-F238E27FC236}">
                <a16:creationId xmlns:a16="http://schemas.microsoft.com/office/drawing/2014/main" id="{23829EBA-430D-9CA4-F6F9-5609C1AF35A7}"/>
              </a:ext>
            </a:extLst>
          </p:cNvPr>
          <p:cNvSpPr>
            <a:spLocks noGrp="1"/>
          </p:cNvSpPr>
          <p:nvPr>
            <p:ph type="subTitle" idx="1"/>
          </p:nvPr>
        </p:nvSpPr>
        <p:spPr>
          <a:xfrm>
            <a:off x="1524000" y="5114693"/>
            <a:ext cx="9144000" cy="862012"/>
          </a:xfrm>
        </p:spPr>
        <p:txBody>
          <a:bodyPr>
            <a:normAutofit/>
          </a:bodyPr>
          <a:lstStyle/>
          <a:p>
            <a:r>
              <a:rPr lang="en-SG" sz="1800" dirty="0">
                <a:solidFill>
                  <a:schemeClr val="bg1">
                    <a:lumMod val="50000"/>
                  </a:schemeClr>
                </a:solidFill>
              </a:rPr>
              <a:t>Melvin Wong, Jiao Liu, Yew-Soon Ong, Thiago Rios, Stefan Menzel, Abhishek Gupta</a:t>
            </a:r>
          </a:p>
        </p:txBody>
      </p:sp>
      <p:sp>
        <p:nvSpPr>
          <p:cNvPr id="4" name="Slide Number Placeholder 3">
            <a:extLst>
              <a:ext uri="{FF2B5EF4-FFF2-40B4-BE49-F238E27FC236}">
                <a16:creationId xmlns:a16="http://schemas.microsoft.com/office/drawing/2014/main" id="{263C597A-C3C9-5E82-BACB-FE16D65D21AA}"/>
              </a:ext>
            </a:extLst>
          </p:cNvPr>
          <p:cNvSpPr>
            <a:spLocks noGrp="1"/>
          </p:cNvSpPr>
          <p:nvPr>
            <p:ph type="sldNum" sz="quarter" idx="4"/>
          </p:nvPr>
        </p:nvSpPr>
        <p:spPr>
          <a:xfrm>
            <a:off x="6008306" y="6495533"/>
            <a:ext cx="461318" cy="331101"/>
          </a:xfrm>
        </p:spPr>
        <p:txBody>
          <a:bodyPr/>
          <a:lstStyle/>
          <a:p>
            <a:fld id="{6C4F0C88-0165-4FC4-8B5E-8BECB1048F4D}" type="slidenum">
              <a:rPr lang="en-US" smtClean="0"/>
              <a:pPr/>
              <a:t>1</a:t>
            </a:fld>
            <a:endParaRPr lang="en-US" dirty="0"/>
          </a:p>
        </p:txBody>
      </p:sp>
    </p:spTree>
    <p:extLst>
      <p:ext uri="{BB962C8B-B14F-4D97-AF65-F5344CB8AC3E}">
        <p14:creationId xmlns:p14="http://schemas.microsoft.com/office/powerpoint/2010/main" val="1812435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 name="Picture 215">
            <a:extLst>
              <a:ext uri="{FF2B5EF4-FFF2-40B4-BE49-F238E27FC236}">
                <a16:creationId xmlns:a16="http://schemas.microsoft.com/office/drawing/2014/main" id="{06DFAD88-FF9E-48F3-9B31-5E23FB2B0F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0827" y="3017400"/>
            <a:ext cx="1097945" cy="1097945"/>
          </a:xfrm>
          <a:prstGeom prst="rect">
            <a:avLst/>
          </a:prstGeom>
        </p:spPr>
      </p:pic>
      <p:pic>
        <p:nvPicPr>
          <p:cNvPr id="220" name="Picture 219">
            <a:extLst>
              <a:ext uri="{FF2B5EF4-FFF2-40B4-BE49-F238E27FC236}">
                <a16:creationId xmlns:a16="http://schemas.microsoft.com/office/drawing/2014/main" id="{1C648C6B-C001-3D36-512C-02D3EC000C27}"/>
              </a:ext>
            </a:extLst>
          </p:cNvPr>
          <p:cNvPicPr>
            <a:picLocks noChangeAspect="1"/>
          </p:cNvPicPr>
          <p:nvPr/>
        </p:nvPicPr>
        <p:blipFill rotWithShape="1">
          <a:blip r:embed="rId3">
            <a:extLst>
              <a:ext uri="{28A0092B-C50C-407E-A947-70E740481C1C}">
                <a14:useLocalDpi xmlns:a14="http://schemas.microsoft.com/office/drawing/2010/main" val="0"/>
              </a:ext>
            </a:extLst>
          </a:blip>
          <a:srcRect b="35814"/>
          <a:stretch/>
        </p:blipFill>
        <p:spPr>
          <a:xfrm>
            <a:off x="5198380" y="2592111"/>
            <a:ext cx="1097945" cy="704720"/>
          </a:xfrm>
          <a:prstGeom prst="rect">
            <a:avLst/>
          </a:prstGeom>
        </p:spPr>
      </p:pic>
      <p:pic>
        <p:nvPicPr>
          <p:cNvPr id="226" name="Picture 225">
            <a:extLst>
              <a:ext uri="{FF2B5EF4-FFF2-40B4-BE49-F238E27FC236}">
                <a16:creationId xmlns:a16="http://schemas.microsoft.com/office/drawing/2014/main" id="{9AD4FD80-4CA5-9390-DDDD-16AA3F1CA54F}"/>
              </a:ext>
            </a:extLst>
          </p:cNvPr>
          <p:cNvPicPr>
            <a:picLocks noChangeAspect="1"/>
          </p:cNvPicPr>
          <p:nvPr/>
        </p:nvPicPr>
        <p:blipFill rotWithShape="1">
          <a:blip r:embed="rId4">
            <a:extLst>
              <a:ext uri="{28A0092B-C50C-407E-A947-70E740481C1C}">
                <a14:useLocalDpi xmlns:a14="http://schemas.microsoft.com/office/drawing/2010/main" val="0"/>
              </a:ext>
            </a:extLst>
          </a:blip>
          <a:srcRect b="17666"/>
          <a:stretch/>
        </p:blipFill>
        <p:spPr>
          <a:xfrm>
            <a:off x="5197962" y="1602339"/>
            <a:ext cx="1097945" cy="903983"/>
          </a:xfrm>
          <a:prstGeom prst="rect">
            <a:avLst/>
          </a:prstGeom>
        </p:spPr>
      </p:pic>
      <p:pic>
        <p:nvPicPr>
          <p:cNvPr id="214" name="Picture 213">
            <a:extLst>
              <a:ext uri="{FF2B5EF4-FFF2-40B4-BE49-F238E27FC236}">
                <a16:creationId xmlns:a16="http://schemas.microsoft.com/office/drawing/2014/main" id="{109B0850-FFB9-3410-4C0D-7DB1EF47742C}"/>
              </a:ext>
            </a:extLst>
          </p:cNvPr>
          <p:cNvPicPr>
            <a:picLocks noChangeAspect="1"/>
          </p:cNvPicPr>
          <p:nvPr/>
        </p:nvPicPr>
        <p:blipFill rotWithShape="1">
          <a:blip r:embed="rId5">
            <a:extLst>
              <a:ext uri="{28A0092B-C50C-407E-A947-70E740481C1C}">
                <a14:useLocalDpi xmlns:a14="http://schemas.microsoft.com/office/drawing/2010/main" val="0"/>
              </a:ext>
            </a:extLst>
          </a:blip>
          <a:srcRect b="15020"/>
          <a:stretch/>
        </p:blipFill>
        <p:spPr>
          <a:xfrm>
            <a:off x="5292889" y="943840"/>
            <a:ext cx="1097945" cy="933033"/>
          </a:xfrm>
          <a:prstGeom prst="rect">
            <a:avLst/>
          </a:prstGeom>
        </p:spPr>
      </p:pic>
      <p:pic>
        <p:nvPicPr>
          <p:cNvPr id="224" name="Picture 223">
            <a:extLst>
              <a:ext uri="{FF2B5EF4-FFF2-40B4-BE49-F238E27FC236}">
                <a16:creationId xmlns:a16="http://schemas.microsoft.com/office/drawing/2014/main" id="{B8302D32-76F0-EC84-9D7C-B9A8A668EC2F}"/>
              </a:ext>
            </a:extLst>
          </p:cNvPr>
          <p:cNvPicPr>
            <a:picLocks noChangeAspect="1"/>
          </p:cNvPicPr>
          <p:nvPr/>
        </p:nvPicPr>
        <p:blipFill rotWithShape="1">
          <a:blip r:embed="rId6">
            <a:extLst>
              <a:ext uri="{28A0092B-C50C-407E-A947-70E740481C1C}">
                <a14:useLocalDpi xmlns:a14="http://schemas.microsoft.com/office/drawing/2010/main" val="0"/>
              </a:ext>
            </a:extLst>
          </a:blip>
          <a:srcRect b="23963"/>
          <a:stretch/>
        </p:blipFill>
        <p:spPr>
          <a:xfrm>
            <a:off x="5300364" y="184424"/>
            <a:ext cx="1097945" cy="834846"/>
          </a:xfrm>
          <a:prstGeom prst="rect">
            <a:avLst/>
          </a:prstGeom>
        </p:spPr>
      </p:pic>
      <p:pic>
        <p:nvPicPr>
          <p:cNvPr id="211" name="Picture 210">
            <a:extLst>
              <a:ext uri="{FF2B5EF4-FFF2-40B4-BE49-F238E27FC236}">
                <a16:creationId xmlns:a16="http://schemas.microsoft.com/office/drawing/2014/main" id="{C602CACE-98F5-3354-10FE-BDB7E22B10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86326" y="2968207"/>
            <a:ext cx="1097945" cy="1097945"/>
          </a:xfrm>
          <a:prstGeom prst="rect">
            <a:avLst/>
          </a:prstGeom>
        </p:spPr>
      </p:pic>
      <p:pic>
        <p:nvPicPr>
          <p:cNvPr id="111" name="Picture 110">
            <a:extLst>
              <a:ext uri="{FF2B5EF4-FFF2-40B4-BE49-F238E27FC236}">
                <a16:creationId xmlns:a16="http://schemas.microsoft.com/office/drawing/2014/main" id="{F97B1115-2915-8286-CB4F-AEDC3A9052C3}"/>
              </a:ext>
            </a:extLst>
          </p:cNvPr>
          <p:cNvPicPr>
            <a:picLocks noChangeAspect="1"/>
          </p:cNvPicPr>
          <p:nvPr/>
        </p:nvPicPr>
        <p:blipFill rotWithShape="1">
          <a:blip r:embed="rId8">
            <a:extLst>
              <a:ext uri="{28A0092B-C50C-407E-A947-70E740481C1C}">
                <a14:useLocalDpi xmlns:a14="http://schemas.microsoft.com/office/drawing/2010/main" val="0"/>
              </a:ext>
            </a:extLst>
          </a:blip>
          <a:srcRect b="23963"/>
          <a:stretch/>
        </p:blipFill>
        <p:spPr>
          <a:xfrm>
            <a:off x="4306964" y="2474135"/>
            <a:ext cx="1097945" cy="834846"/>
          </a:xfrm>
          <a:prstGeom prst="rect">
            <a:avLst/>
          </a:prstGeom>
        </p:spPr>
      </p:pic>
      <p:pic>
        <p:nvPicPr>
          <p:cNvPr id="106" name="Picture 105">
            <a:extLst>
              <a:ext uri="{FF2B5EF4-FFF2-40B4-BE49-F238E27FC236}">
                <a16:creationId xmlns:a16="http://schemas.microsoft.com/office/drawing/2014/main" id="{01F35BD0-FB54-C899-887C-303BBE0A77F8}"/>
              </a:ext>
            </a:extLst>
          </p:cNvPr>
          <p:cNvPicPr>
            <a:picLocks noChangeAspect="1"/>
          </p:cNvPicPr>
          <p:nvPr/>
        </p:nvPicPr>
        <p:blipFill rotWithShape="1">
          <a:blip r:embed="rId9">
            <a:extLst>
              <a:ext uri="{28A0092B-C50C-407E-A947-70E740481C1C}">
                <a14:useLocalDpi xmlns:a14="http://schemas.microsoft.com/office/drawing/2010/main" val="0"/>
              </a:ext>
            </a:extLst>
          </a:blip>
          <a:srcRect b="17666"/>
          <a:stretch/>
        </p:blipFill>
        <p:spPr>
          <a:xfrm>
            <a:off x="4306963" y="1623258"/>
            <a:ext cx="1097945" cy="903984"/>
          </a:xfrm>
          <a:prstGeom prst="rect">
            <a:avLst/>
          </a:prstGeom>
        </p:spPr>
      </p:pic>
      <p:pic>
        <p:nvPicPr>
          <p:cNvPr id="114" name="Picture 113">
            <a:extLst>
              <a:ext uri="{FF2B5EF4-FFF2-40B4-BE49-F238E27FC236}">
                <a16:creationId xmlns:a16="http://schemas.microsoft.com/office/drawing/2014/main" id="{9E3DC96B-D9D4-49EA-A6E7-5BD0F7372C61}"/>
              </a:ext>
            </a:extLst>
          </p:cNvPr>
          <p:cNvPicPr>
            <a:picLocks noChangeAspect="1"/>
          </p:cNvPicPr>
          <p:nvPr/>
        </p:nvPicPr>
        <p:blipFill rotWithShape="1">
          <a:blip r:embed="rId10">
            <a:extLst>
              <a:ext uri="{28A0092B-C50C-407E-A947-70E740481C1C}">
                <a14:useLocalDpi xmlns:a14="http://schemas.microsoft.com/office/drawing/2010/main" val="0"/>
              </a:ext>
            </a:extLst>
          </a:blip>
          <a:srcRect b="22863"/>
          <a:stretch/>
        </p:blipFill>
        <p:spPr>
          <a:xfrm>
            <a:off x="4291498" y="948953"/>
            <a:ext cx="1097945" cy="846923"/>
          </a:xfrm>
          <a:prstGeom prst="rect">
            <a:avLst/>
          </a:prstGeom>
        </p:spPr>
      </p:pic>
      <p:pic>
        <p:nvPicPr>
          <p:cNvPr id="97" name="Picture 96">
            <a:extLst>
              <a:ext uri="{FF2B5EF4-FFF2-40B4-BE49-F238E27FC236}">
                <a16:creationId xmlns:a16="http://schemas.microsoft.com/office/drawing/2014/main" id="{A5CA3E0B-577B-5928-02E1-035D5C6F173A}"/>
              </a:ext>
            </a:extLst>
          </p:cNvPr>
          <p:cNvPicPr>
            <a:picLocks noChangeAspect="1"/>
          </p:cNvPicPr>
          <p:nvPr/>
        </p:nvPicPr>
        <p:blipFill rotWithShape="1">
          <a:blip r:embed="rId11">
            <a:extLst>
              <a:ext uri="{28A0092B-C50C-407E-A947-70E740481C1C}">
                <a14:useLocalDpi xmlns:a14="http://schemas.microsoft.com/office/drawing/2010/main" val="0"/>
              </a:ext>
            </a:extLst>
          </a:blip>
          <a:srcRect b="27458"/>
          <a:stretch/>
        </p:blipFill>
        <p:spPr>
          <a:xfrm>
            <a:off x="4311812" y="194675"/>
            <a:ext cx="1097945" cy="796473"/>
          </a:xfrm>
          <a:prstGeom prst="rect">
            <a:avLst/>
          </a:prstGeom>
        </p:spPr>
      </p:pic>
      <p:pic>
        <p:nvPicPr>
          <p:cNvPr id="200" name="Picture 199">
            <a:extLst>
              <a:ext uri="{FF2B5EF4-FFF2-40B4-BE49-F238E27FC236}">
                <a16:creationId xmlns:a16="http://schemas.microsoft.com/office/drawing/2014/main" id="{818E5B54-9BD5-9F5E-E0B6-E25FC5B9D2B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383030" y="3017157"/>
            <a:ext cx="1097944" cy="1097944"/>
          </a:xfrm>
          <a:prstGeom prst="rect">
            <a:avLst/>
          </a:prstGeom>
        </p:spPr>
      </p:pic>
      <p:pic>
        <p:nvPicPr>
          <p:cNvPr id="203" name="Picture 202">
            <a:extLst>
              <a:ext uri="{FF2B5EF4-FFF2-40B4-BE49-F238E27FC236}">
                <a16:creationId xmlns:a16="http://schemas.microsoft.com/office/drawing/2014/main" id="{E7153002-36A5-F16D-673B-7207E7C9D76A}"/>
              </a:ext>
            </a:extLst>
          </p:cNvPr>
          <p:cNvPicPr>
            <a:picLocks noChangeAspect="1"/>
          </p:cNvPicPr>
          <p:nvPr/>
        </p:nvPicPr>
        <p:blipFill rotWithShape="1">
          <a:blip r:embed="rId13">
            <a:extLst>
              <a:ext uri="{28A0092B-C50C-407E-A947-70E740481C1C}">
                <a14:useLocalDpi xmlns:a14="http://schemas.microsoft.com/office/drawing/2010/main" val="0"/>
              </a:ext>
            </a:extLst>
          </a:blip>
          <a:srcRect b="20129"/>
          <a:stretch/>
        </p:blipFill>
        <p:spPr>
          <a:xfrm>
            <a:off x="3392330" y="2419899"/>
            <a:ext cx="1097944" cy="876931"/>
          </a:xfrm>
          <a:prstGeom prst="rect">
            <a:avLst/>
          </a:prstGeom>
        </p:spPr>
      </p:pic>
      <p:pic>
        <p:nvPicPr>
          <p:cNvPr id="208" name="Picture 207">
            <a:extLst>
              <a:ext uri="{FF2B5EF4-FFF2-40B4-BE49-F238E27FC236}">
                <a16:creationId xmlns:a16="http://schemas.microsoft.com/office/drawing/2014/main" id="{B22E6803-F72F-D130-2814-CC13C6B6F5F3}"/>
              </a:ext>
            </a:extLst>
          </p:cNvPr>
          <p:cNvPicPr>
            <a:picLocks noChangeAspect="1"/>
          </p:cNvPicPr>
          <p:nvPr/>
        </p:nvPicPr>
        <p:blipFill rotWithShape="1">
          <a:blip r:embed="rId14">
            <a:extLst>
              <a:ext uri="{28A0092B-C50C-407E-A947-70E740481C1C}">
                <a14:useLocalDpi xmlns:a14="http://schemas.microsoft.com/office/drawing/2010/main" val="0"/>
              </a:ext>
            </a:extLst>
          </a:blip>
          <a:srcRect b="20129"/>
          <a:stretch/>
        </p:blipFill>
        <p:spPr>
          <a:xfrm>
            <a:off x="3383254" y="1669407"/>
            <a:ext cx="1097944" cy="876931"/>
          </a:xfrm>
          <a:prstGeom prst="rect">
            <a:avLst/>
          </a:prstGeom>
        </p:spPr>
      </p:pic>
      <p:pic>
        <p:nvPicPr>
          <p:cNvPr id="205" name="Picture 204">
            <a:extLst>
              <a:ext uri="{FF2B5EF4-FFF2-40B4-BE49-F238E27FC236}">
                <a16:creationId xmlns:a16="http://schemas.microsoft.com/office/drawing/2014/main" id="{E2F299CF-5E3F-1E64-09AA-F4C0F292DC3F}"/>
              </a:ext>
            </a:extLst>
          </p:cNvPr>
          <p:cNvPicPr>
            <a:picLocks noChangeAspect="1"/>
          </p:cNvPicPr>
          <p:nvPr/>
        </p:nvPicPr>
        <p:blipFill rotWithShape="1">
          <a:blip r:embed="rId15">
            <a:extLst>
              <a:ext uri="{28A0092B-C50C-407E-A947-70E740481C1C}">
                <a14:useLocalDpi xmlns:a14="http://schemas.microsoft.com/office/drawing/2010/main" val="0"/>
              </a:ext>
            </a:extLst>
          </a:blip>
          <a:srcRect b="22853"/>
          <a:stretch/>
        </p:blipFill>
        <p:spPr>
          <a:xfrm>
            <a:off x="3383030" y="922133"/>
            <a:ext cx="1097944" cy="847036"/>
          </a:xfrm>
          <a:prstGeom prst="rect">
            <a:avLst/>
          </a:prstGeom>
        </p:spPr>
      </p:pic>
      <p:pic>
        <p:nvPicPr>
          <p:cNvPr id="197" name="Picture 196">
            <a:extLst>
              <a:ext uri="{FF2B5EF4-FFF2-40B4-BE49-F238E27FC236}">
                <a16:creationId xmlns:a16="http://schemas.microsoft.com/office/drawing/2014/main" id="{CAD63719-F855-99A8-1756-22AF5CF03ACF}"/>
              </a:ext>
            </a:extLst>
          </p:cNvPr>
          <p:cNvPicPr>
            <a:picLocks noChangeAspect="1"/>
          </p:cNvPicPr>
          <p:nvPr/>
        </p:nvPicPr>
        <p:blipFill rotWithShape="1">
          <a:blip r:embed="rId16">
            <a:extLst>
              <a:ext uri="{28A0092B-C50C-407E-A947-70E740481C1C}">
                <a14:useLocalDpi xmlns:a14="http://schemas.microsoft.com/office/drawing/2010/main" val="0"/>
              </a:ext>
            </a:extLst>
          </a:blip>
          <a:srcRect b="26420"/>
          <a:stretch/>
        </p:blipFill>
        <p:spPr>
          <a:xfrm>
            <a:off x="3372256" y="194314"/>
            <a:ext cx="1097944" cy="807875"/>
          </a:xfrm>
          <a:prstGeom prst="rect">
            <a:avLst/>
          </a:prstGeom>
        </p:spPr>
      </p:pic>
      <p:pic>
        <p:nvPicPr>
          <p:cNvPr id="77" name="Picture 76">
            <a:extLst>
              <a:ext uri="{FF2B5EF4-FFF2-40B4-BE49-F238E27FC236}">
                <a16:creationId xmlns:a16="http://schemas.microsoft.com/office/drawing/2014/main" id="{D4D086C6-5A3A-EBDC-4F6E-AE93AB6A5B1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377837" y="3031692"/>
            <a:ext cx="1097945" cy="1097945"/>
          </a:xfrm>
          <a:prstGeom prst="rect">
            <a:avLst/>
          </a:prstGeom>
        </p:spPr>
      </p:pic>
      <p:pic>
        <p:nvPicPr>
          <p:cNvPr id="81" name="Picture 80">
            <a:extLst>
              <a:ext uri="{FF2B5EF4-FFF2-40B4-BE49-F238E27FC236}">
                <a16:creationId xmlns:a16="http://schemas.microsoft.com/office/drawing/2014/main" id="{4FD1F797-1F61-CC66-D16C-204A4F37BD77}"/>
              </a:ext>
            </a:extLst>
          </p:cNvPr>
          <p:cNvPicPr>
            <a:picLocks noChangeAspect="1"/>
          </p:cNvPicPr>
          <p:nvPr/>
        </p:nvPicPr>
        <p:blipFill rotWithShape="1">
          <a:blip r:embed="rId18">
            <a:extLst>
              <a:ext uri="{28A0092B-C50C-407E-A947-70E740481C1C}">
                <a14:useLocalDpi xmlns:a14="http://schemas.microsoft.com/office/drawing/2010/main" val="0"/>
              </a:ext>
            </a:extLst>
          </a:blip>
          <a:srcRect b="23963"/>
          <a:stretch/>
        </p:blipFill>
        <p:spPr>
          <a:xfrm>
            <a:off x="2371434" y="2419899"/>
            <a:ext cx="1097945" cy="834845"/>
          </a:xfrm>
          <a:prstGeom prst="rect">
            <a:avLst/>
          </a:prstGeom>
        </p:spPr>
      </p:pic>
      <p:pic>
        <p:nvPicPr>
          <p:cNvPr id="85" name="Picture 84">
            <a:extLst>
              <a:ext uri="{FF2B5EF4-FFF2-40B4-BE49-F238E27FC236}">
                <a16:creationId xmlns:a16="http://schemas.microsoft.com/office/drawing/2014/main" id="{77B14432-26B5-E50D-872A-8E4023047105}"/>
              </a:ext>
            </a:extLst>
          </p:cNvPr>
          <p:cNvPicPr>
            <a:picLocks noChangeAspect="1"/>
          </p:cNvPicPr>
          <p:nvPr/>
        </p:nvPicPr>
        <p:blipFill rotWithShape="1">
          <a:blip r:embed="rId19">
            <a:extLst>
              <a:ext uri="{28A0092B-C50C-407E-A947-70E740481C1C}">
                <a14:useLocalDpi xmlns:a14="http://schemas.microsoft.com/office/drawing/2010/main" val="0"/>
              </a:ext>
            </a:extLst>
          </a:blip>
          <a:srcRect b="23963"/>
          <a:stretch/>
        </p:blipFill>
        <p:spPr>
          <a:xfrm>
            <a:off x="2374659" y="1708344"/>
            <a:ext cx="1097945" cy="834845"/>
          </a:xfrm>
          <a:prstGeom prst="rect">
            <a:avLst/>
          </a:prstGeom>
        </p:spPr>
      </p:pic>
      <p:pic>
        <p:nvPicPr>
          <p:cNvPr id="89" name="Picture 88">
            <a:extLst>
              <a:ext uri="{FF2B5EF4-FFF2-40B4-BE49-F238E27FC236}">
                <a16:creationId xmlns:a16="http://schemas.microsoft.com/office/drawing/2014/main" id="{93785A8A-CCDC-208A-09DE-F80A320B07C4}"/>
              </a:ext>
            </a:extLst>
          </p:cNvPr>
          <p:cNvPicPr>
            <a:picLocks noChangeAspect="1"/>
          </p:cNvPicPr>
          <p:nvPr/>
        </p:nvPicPr>
        <p:blipFill rotWithShape="1">
          <a:blip r:embed="rId20">
            <a:extLst>
              <a:ext uri="{28A0092B-C50C-407E-A947-70E740481C1C}">
                <a14:useLocalDpi xmlns:a14="http://schemas.microsoft.com/office/drawing/2010/main" val="0"/>
              </a:ext>
            </a:extLst>
          </a:blip>
          <a:srcRect b="21947"/>
          <a:stretch/>
        </p:blipFill>
        <p:spPr>
          <a:xfrm>
            <a:off x="2374659" y="1020938"/>
            <a:ext cx="1097945" cy="856980"/>
          </a:xfrm>
          <a:prstGeom prst="rect">
            <a:avLst/>
          </a:prstGeom>
        </p:spPr>
      </p:pic>
      <p:pic>
        <p:nvPicPr>
          <p:cNvPr id="93" name="Picture 92">
            <a:extLst>
              <a:ext uri="{FF2B5EF4-FFF2-40B4-BE49-F238E27FC236}">
                <a16:creationId xmlns:a16="http://schemas.microsoft.com/office/drawing/2014/main" id="{69033D92-2841-A43B-4745-F0B8D8C4CBB4}"/>
              </a:ext>
            </a:extLst>
          </p:cNvPr>
          <p:cNvPicPr>
            <a:picLocks noChangeAspect="1"/>
          </p:cNvPicPr>
          <p:nvPr/>
        </p:nvPicPr>
        <p:blipFill rotWithShape="1">
          <a:blip r:embed="rId21">
            <a:extLst>
              <a:ext uri="{28A0092B-C50C-407E-A947-70E740481C1C}">
                <a14:useLocalDpi xmlns:a14="http://schemas.microsoft.com/office/drawing/2010/main" val="0"/>
              </a:ext>
            </a:extLst>
          </a:blip>
          <a:srcRect b="21947"/>
          <a:stretch/>
        </p:blipFill>
        <p:spPr>
          <a:xfrm>
            <a:off x="2374659" y="200635"/>
            <a:ext cx="1097945" cy="856979"/>
          </a:xfrm>
          <a:prstGeom prst="rect">
            <a:avLst/>
          </a:prstGeom>
        </p:spPr>
      </p:pic>
      <p:pic>
        <p:nvPicPr>
          <p:cNvPr id="26" name="Picture 25">
            <a:extLst>
              <a:ext uri="{FF2B5EF4-FFF2-40B4-BE49-F238E27FC236}">
                <a16:creationId xmlns:a16="http://schemas.microsoft.com/office/drawing/2014/main" id="{29D78AC4-CC0C-0789-8333-1396E5C46E6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108744" y="3101260"/>
            <a:ext cx="1097220" cy="1097220"/>
          </a:xfrm>
          <a:prstGeom prst="rect">
            <a:avLst/>
          </a:prstGeom>
        </p:spPr>
      </p:pic>
      <p:pic>
        <p:nvPicPr>
          <p:cNvPr id="32" name="Picture 31">
            <a:extLst>
              <a:ext uri="{FF2B5EF4-FFF2-40B4-BE49-F238E27FC236}">
                <a16:creationId xmlns:a16="http://schemas.microsoft.com/office/drawing/2014/main" id="{C7ADB40C-B1FC-840F-334F-793463940D2A}"/>
              </a:ext>
            </a:extLst>
          </p:cNvPr>
          <p:cNvPicPr>
            <a:picLocks noChangeAspect="1"/>
          </p:cNvPicPr>
          <p:nvPr/>
        </p:nvPicPr>
        <p:blipFill rotWithShape="1">
          <a:blip r:embed="rId23">
            <a:extLst>
              <a:ext uri="{28A0092B-C50C-407E-A947-70E740481C1C}">
                <a14:useLocalDpi xmlns:a14="http://schemas.microsoft.com/office/drawing/2010/main" val="0"/>
              </a:ext>
            </a:extLst>
          </a:blip>
          <a:srcRect b="12031"/>
          <a:stretch/>
        </p:blipFill>
        <p:spPr>
          <a:xfrm>
            <a:off x="9095084" y="2363073"/>
            <a:ext cx="1097220" cy="965209"/>
          </a:xfrm>
          <a:prstGeom prst="rect">
            <a:avLst/>
          </a:prstGeom>
        </p:spPr>
      </p:pic>
      <p:pic>
        <p:nvPicPr>
          <p:cNvPr id="24" name="Picture 23">
            <a:extLst>
              <a:ext uri="{FF2B5EF4-FFF2-40B4-BE49-F238E27FC236}">
                <a16:creationId xmlns:a16="http://schemas.microsoft.com/office/drawing/2014/main" id="{F9F5A397-ED7D-A29E-B866-B1D43ED527E6}"/>
              </a:ext>
            </a:extLst>
          </p:cNvPr>
          <p:cNvPicPr>
            <a:picLocks noChangeAspect="1"/>
          </p:cNvPicPr>
          <p:nvPr/>
        </p:nvPicPr>
        <p:blipFill rotWithShape="1">
          <a:blip r:embed="rId24">
            <a:extLst>
              <a:ext uri="{28A0092B-C50C-407E-A947-70E740481C1C}">
                <a14:useLocalDpi xmlns:a14="http://schemas.microsoft.com/office/drawing/2010/main" val="0"/>
              </a:ext>
            </a:extLst>
          </a:blip>
          <a:srcRect b="16216"/>
          <a:stretch/>
        </p:blipFill>
        <p:spPr>
          <a:xfrm>
            <a:off x="9108744" y="1663805"/>
            <a:ext cx="1097220" cy="919299"/>
          </a:xfrm>
          <a:prstGeom prst="rect">
            <a:avLst/>
          </a:prstGeom>
        </p:spPr>
      </p:pic>
      <p:pic>
        <p:nvPicPr>
          <p:cNvPr id="29" name="Picture 28">
            <a:extLst>
              <a:ext uri="{FF2B5EF4-FFF2-40B4-BE49-F238E27FC236}">
                <a16:creationId xmlns:a16="http://schemas.microsoft.com/office/drawing/2014/main" id="{E69CA4BA-51E0-8996-6695-5A249EA3A24F}"/>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067666" y="195038"/>
            <a:ext cx="1097220" cy="1097220"/>
          </a:xfrm>
          <a:prstGeom prst="rect">
            <a:avLst/>
          </a:prstGeom>
        </p:spPr>
      </p:pic>
      <p:pic>
        <p:nvPicPr>
          <p:cNvPr id="46" name="Picture 45">
            <a:extLst>
              <a:ext uri="{FF2B5EF4-FFF2-40B4-BE49-F238E27FC236}">
                <a16:creationId xmlns:a16="http://schemas.microsoft.com/office/drawing/2014/main" id="{46607851-A295-4ADC-824F-0D628B8FD15A}"/>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065237" y="3100537"/>
            <a:ext cx="1097943" cy="1097943"/>
          </a:xfrm>
          <a:prstGeom prst="rect">
            <a:avLst/>
          </a:prstGeom>
        </p:spPr>
      </p:pic>
      <p:pic>
        <p:nvPicPr>
          <p:cNvPr id="44" name="Picture 43">
            <a:extLst>
              <a:ext uri="{FF2B5EF4-FFF2-40B4-BE49-F238E27FC236}">
                <a16:creationId xmlns:a16="http://schemas.microsoft.com/office/drawing/2014/main" id="{59D14DF3-FC12-E097-55DA-1E8FA09E2432}"/>
              </a:ext>
            </a:extLst>
          </p:cNvPr>
          <p:cNvPicPr>
            <a:picLocks noChangeAspect="1"/>
          </p:cNvPicPr>
          <p:nvPr/>
        </p:nvPicPr>
        <p:blipFill rotWithShape="1">
          <a:blip r:embed="rId27">
            <a:extLst>
              <a:ext uri="{28A0092B-C50C-407E-A947-70E740481C1C}">
                <a14:useLocalDpi xmlns:a14="http://schemas.microsoft.com/office/drawing/2010/main" val="0"/>
              </a:ext>
            </a:extLst>
          </a:blip>
          <a:srcRect b="12089"/>
          <a:stretch/>
        </p:blipFill>
        <p:spPr>
          <a:xfrm>
            <a:off x="8065238" y="2353749"/>
            <a:ext cx="1097943" cy="965210"/>
          </a:xfrm>
          <a:prstGeom prst="rect">
            <a:avLst/>
          </a:prstGeom>
        </p:spPr>
      </p:pic>
      <p:pic>
        <p:nvPicPr>
          <p:cNvPr id="38" name="Picture 37">
            <a:extLst>
              <a:ext uri="{FF2B5EF4-FFF2-40B4-BE49-F238E27FC236}">
                <a16:creationId xmlns:a16="http://schemas.microsoft.com/office/drawing/2014/main" id="{82EF088F-7319-49DF-D328-7B815A10508F}"/>
              </a:ext>
            </a:extLst>
          </p:cNvPr>
          <p:cNvPicPr>
            <a:picLocks noChangeAspect="1"/>
          </p:cNvPicPr>
          <p:nvPr/>
        </p:nvPicPr>
        <p:blipFill rotWithShape="1">
          <a:blip r:embed="rId28">
            <a:extLst>
              <a:ext uri="{28A0092B-C50C-407E-A947-70E740481C1C}">
                <a14:useLocalDpi xmlns:a14="http://schemas.microsoft.com/office/drawing/2010/main" val="0"/>
              </a:ext>
            </a:extLst>
          </a:blip>
          <a:srcRect b="16271"/>
          <a:stretch/>
        </p:blipFill>
        <p:spPr>
          <a:xfrm>
            <a:off x="8110575" y="1711422"/>
            <a:ext cx="1097943" cy="919299"/>
          </a:xfrm>
          <a:prstGeom prst="rect">
            <a:avLst/>
          </a:prstGeom>
        </p:spPr>
      </p:pic>
      <p:pic>
        <p:nvPicPr>
          <p:cNvPr id="41" name="Picture 40">
            <a:extLst>
              <a:ext uri="{FF2B5EF4-FFF2-40B4-BE49-F238E27FC236}">
                <a16:creationId xmlns:a16="http://schemas.microsoft.com/office/drawing/2014/main" id="{83225604-AFE1-E4DE-FB90-76A88FAE970E}"/>
              </a:ext>
            </a:extLst>
          </p:cNvPr>
          <p:cNvPicPr>
            <a:picLocks noChangeAspect="1"/>
          </p:cNvPicPr>
          <p:nvPr/>
        </p:nvPicPr>
        <p:blipFill rotWithShape="1">
          <a:blip r:embed="rId29">
            <a:extLst>
              <a:ext uri="{28A0092B-C50C-407E-A947-70E740481C1C}">
                <a14:useLocalDpi xmlns:a14="http://schemas.microsoft.com/office/drawing/2010/main" val="0"/>
              </a:ext>
            </a:extLst>
          </a:blip>
          <a:srcRect b="12089"/>
          <a:stretch/>
        </p:blipFill>
        <p:spPr>
          <a:xfrm>
            <a:off x="8119875" y="994524"/>
            <a:ext cx="1097943" cy="965209"/>
          </a:xfrm>
          <a:prstGeom prst="rect">
            <a:avLst/>
          </a:prstGeom>
        </p:spPr>
      </p:pic>
      <p:pic>
        <p:nvPicPr>
          <p:cNvPr id="49" name="Picture 48">
            <a:extLst>
              <a:ext uri="{FF2B5EF4-FFF2-40B4-BE49-F238E27FC236}">
                <a16:creationId xmlns:a16="http://schemas.microsoft.com/office/drawing/2014/main" id="{140BD226-876B-B199-51AB-E7FE2D293734}"/>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8110575" y="184991"/>
            <a:ext cx="1097943" cy="1097943"/>
          </a:xfrm>
          <a:prstGeom prst="rect">
            <a:avLst/>
          </a:prstGeom>
        </p:spPr>
      </p:pic>
      <p:pic>
        <p:nvPicPr>
          <p:cNvPr id="69" name="Picture 68">
            <a:extLst>
              <a:ext uri="{FF2B5EF4-FFF2-40B4-BE49-F238E27FC236}">
                <a16:creationId xmlns:a16="http://schemas.microsoft.com/office/drawing/2014/main" id="{E3F5464F-C922-56CC-A2CD-EFD9E42EF356}"/>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7126936" y="3100535"/>
            <a:ext cx="1097945" cy="1097945"/>
          </a:xfrm>
          <a:prstGeom prst="rect">
            <a:avLst/>
          </a:prstGeom>
        </p:spPr>
      </p:pic>
      <p:pic>
        <p:nvPicPr>
          <p:cNvPr id="67" name="Picture 66">
            <a:extLst>
              <a:ext uri="{FF2B5EF4-FFF2-40B4-BE49-F238E27FC236}">
                <a16:creationId xmlns:a16="http://schemas.microsoft.com/office/drawing/2014/main" id="{DED26815-9BD6-615C-0482-67B0FBA98FF1}"/>
              </a:ext>
            </a:extLst>
          </p:cNvPr>
          <p:cNvPicPr>
            <a:picLocks noChangeAspect="1"/>
          </p:cNvPicPr>
          <p:nvPr/>
        </p:nvPicPr>
        <p:blipFill rotWithShape="1">
          <a:blip r:embed="rId32">
            <a:extLst>
              <a:ext uri="{28A0092B-C50C-407E-A947-70E740481C1C}">
                <a14:useLocalDpi xmlns:a14="http://schemas.microsoft.com/office/drawing/2010/main" val="0"/>
              </a:ext>
            </a:extLst>
          </a:blip>
          <a:srcRect b="15020"/>
          <a:stretch/>
        </p:blipFill>
        <p:spPr>
          <a:xfrm>
            <a:off x="7119920" y="2363797"/>
            <a:ext cx="1097945" cy="933033"/>
          </a:xfrm>
          <a:prstGeom prst="rect">
            <a:avLst/>
          </a:prstGeom>
        </p:spPr>
      </p:pic>
      <p:pic>
        <p:nvPicPr>
          <p:cNvPr id="65" name="Picture 64">
            <a:extLst>
              <a:ext uri="{FF2B5EF4-FFF2-40B4-BE49-F238E27FC236}">
                <a16:creationId xmlns:a16="http://schemas.microsoft.com/office/drawing/2014/main" id="{0033333F-E3BE-67AE-8D07-E6B28B8A00EA}"/>
              </a:ext>
            </a:extLst>
          </p:cNvPr>
          <p:cNvPicPr>
            <a:picLocks noChangeAspect="1"/>
          </p:cNvPicPr>
          <p:nvPr/>
        </p:nvPicPr>
        <p:blipFill rotWithShape="1">
          <a:blip r:embed="rId33">
            <a:extLst>
              <a:ext uri="{28A0092B-C50C-407E-A947-70E740481C1C}">
                <a14:useLocalDpi xmlns:a14="http://schemas.microsoft.com/office/drawing/2010/main" val="0"/>
              </a:ext>
            </a:extLst>
          </a:blip>
          <a:srcRect b="15020"/>
          <a:stretch/>
        </p:blipFill>
        <p:spPr>
          <a:xfrm>
            <a:off x="7118205" y="1654943"/>
            <a:ext cx="1097945" cy="933032"/>
          </a:xfrm>
          <a:prstGeom prst="rect">
            <a:avLst/>
          </a:prstGeom>
        </p:spPr>
      </p:pic>
      <p:pic>
        <p:nvPicPr>
          <p:cNvPr id="74" name="Picture 73">
            <a:extLst>
              <a:ext uri="{FF2B5EF4-FFF2-40B4-BE49-F238E27FC236}">
                <a16:creationId xmlns:a16="http://schemas.microsoft.com/office/drawing/2014/main" id="{0249D343-8669-D458-5DDB-8A1274BAC492}"/>
              </a:ext>
            </a:extLst>
          </p:cNvPr>
          <p:cNvPicPr>
            <a:picLocks noChangeAspect="1"/>
          </p:cNvPicPr>
          <p:nvPr/>
        </p:nvPicPr>
        <p:blipFill rotWithShape="1">
          <a:blip r:embed="rId34">
            <a:extLst>
              <a:ext uri="{28A0092B-C50C-407E-A947-70E740481C1C}">
                <a14:useLocalDpi xmlns:a14="http://schemas.microsoft.com/office/drawing/2010/main" val="0"/>
              </a:ext>
            </a:extLst>
          </a:blip>
          <a:srcRect b="16843"/>
          <a:stretch/>
        </p:blipFill>
        <p:spPr>
          <a:xfrm>
            <a:off x="7119921" y="1002189"/>
            <a:ext cx="1097945" cy="913023"/>
          </a:xfrm>
          <a:prstGeom prst="rect">
            <a:avLst/>
          </a:prstGeom>
        </p:spPr>
      </p:pic>
      <p:pic>
        <p:nvPicPr>
          <p:cNvPr id="72" name="Picture 71">
            <a:extLst>
              <a:ext uri="{FF2B5EF4-FFF2-40B4-BE49-F238E27FC236}">
                <a16:creationId xmlns:a16="http://schemas.microsoft.com/office/drawing/2014/main" id="{614525F4-E7C1-30A6-8D03-C67064797595}"/>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7145986" y="174940"/>
            <a:ext cx="1097945" cy="1097945"/>
          </a:xfrm>
          <a:prstGeom prst="rect">
            <a:avLst/>
          </a:prstGeom>
        </p:spPr>
      </p:pic>
      <p:pic>
        <p:nvPicPr>
          <p:cNvPr id="51" name="Picture 50">
            <a:extLst>
              <a:ext uri="{FF2B5EF4-FFF2-40B4-BE49-F238E27FC236}">
                <a16:creationId xmlns:a16="http://schemas.microsoft.com/office/drawing/2014/main" id="{B5E5EA17-068E-B11D-A123-7863B553B58B}"/>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6195162" y="3094675"/>
            <a:ext cx="1097944" cy="1097944"/>
          </a:xfrm>
          <a:prstGeom prst="rect">
            <a:avLst/>
          </a:prstGeom>
        </p:spPr>
      </p:pic>
      <p:pic>
        <p:nvPicPr>
          <p:cNvPr id="54" name="Picture 53">
            <a:extLst>
              <a:ext uri="{FF2B5EF4-FFF2-40B4-BE49-F238E27FC236}">
                <a16:creationId xmlns:a16="http://schemas.microsoft.com/office/drawing/2014/main" id="{5679112E-324D-9AD8-3C6A-E9294345372A}"/>
              </a:ext>
            </a:extLst>
          </p:cNvPr>
          <p:cNvPicPr>
            <a:picLocks noChangeAspect="1"/>
          </p:cNvPicPr>
          <p:nvPr/>
        </p:nvPicPr>
        <p:blipFill rotWithShape="1">
          <a:blip r:embed="rId37">
            <a:extLst>
              <a:ext uri="{28A0092B-C50C-407E-A947-70E740481C1C}">
                <a14:useLocalDpi xmlns:a14="http://schemas.microsoft.com/office/drawing/2010/main" val="0"/>
              </a:ext>
            </a:extLst>
          </a:blip>
          <a:srcRect b="17666"/>
          <a:stretch/>
        </p:blipFill>
        <p:spPr>
          <a:xfrm>
            <a:off x="6188759" y="2419899"/>
            <a:ext cx="1097944" cy="903983"/>
          </a:xfrm>
          <a:prstGeom prst="rect">
            <a:avLst/>
          </a:prstGeom>
        </p:spPr>
      </p:pic>
      <p:pic>
        <p:nvPicPr>
          <p:cNvPr id="56" name="Picture 55">
            <a:extLst>
              <a:ext uri="{FF2B5EF4-FFF2-40B4-BE49-F238E27FC236}">
                <a16:creationId xmlns:a16="http://schemas.microsoft.com/office/drawing/2014/main" id="{F2629A92-4299-1FF0-FB7D-B166A4953DD4}"/>
              </a:ext>
            </a:extLst>
          </p:cNvPr>
          <p:cNvPicPr>
            <a:picLocks noChangeAspect="1"/>
          </p:cNvPicPr>
          <p:nvPr/>
        </p:nvPicPr>
        <p:blipFill rotWithShape="1">
          <a:blip r:embed="rId38" cstate="print">
            <a:extLst>
              <a:ext uri="{28A0092B-C50C-407E-A947-70E740481C1C}">
                <a14:useLocalDpi xmlns:a14="http://schemas.microsoft.com/office/drawing/2010/main" val="0"/>
              </a:ext>
            </a:extLst>
          </a:blip>
          <a:srcRect t="-1" b="10070"/>
          <a:stretch/>
        </p:blipFill>
        <p:spPr>
          <a:xfrm>
            <a:off x="6263005" y="1795876"/>
            <a:ext cx="928327" cy="834845"/>
          </a:xfrm>
          <a:prstGeom prst="rect">
            <a:avLst/>
          </a:prstGeom>
        </p:spPr>
      </p:pic>
      <p:pic>
        <p:nvPicPr>
          <p:cNvPr id="60" name="Picture 59">
            <a:extLst>
              <a:ext uri="{FF2B5EF4-FFF2-40B4-BE49-F238E27FC236}">
                <a16:creationId xmlns:a16="http://schemas.microsoft.com/office/drawing/2014/main" id="{B7081B26-9883-A347-2502-3BBEDF3B2E85}"/>
              </a:ext>
            </a:extLst>
          </p:cNvPr>
          <p:cNvPicPr>
            <a:picLocks noChangeAspect="1"/>
          </p:cNvPicPr>
          <p:nvPr/>
        </p:nvPicPr>
        <p:blipFill rotWithShape="1">
          <a:blip r:embed="rId39">
            <a:extLst>
              <a:ext uri="{28A0092B-C50C-407E-A947-70E740481C1C}">
                <a14:useLocalDpi xmlns:a14="http://schemas.microsoft.com/office/drawing/2010/main" val="0"/>
              </a:ext>
            </a:extLst>
          </a:blip>
          <a:srcRect b="15020"/>
          <a:stretch/>
        </p:blipFill>
        <p:spPr>
          <a:xfrm>
            <a:off x="6188759" y="1029242"/>
            <a:ext cx="1097944" cy="933032"/>
          </a:xfrm>
          <a:prstGeom prst="rect">
            <a:avLst/>
          </a:prstGeom>
        </p:spPr>
      </p:pic>
      <p:pic>
        <p:nvPicPr>
          <p:cNvPr id="62" name="Picture 61">
            <a:extLst>
              <a:ext uri="{FF2B5EF4-FFF2-40B4-BE49-F238E27FC236}">
                <a16:creationId xmlns:a16="http://schemas.microsoft.com/office/drawing/2014/main" id="{6383B6BF-52C0-FA69-9AC6-E8048D0B9260}"/>
              </a:ext>
            </a:extLst>
          </p:cNvPr>
          <p:cNvPicPr>
            <a:picLocks noChangeAspect="1"/>
          </p:cNvPicPr>
          <p:nvPr/>
        </p:nvPicPr>
        <p:blipFill rotWithShape="1">
          <a:blip r:embed="rId40">
            <a:extLst>
              <a:ext uri="{28A0092B-C50C-407E-A947-70E740481C1C}">
                <a14:useLocalDpi xmlns:a14="http://schemas.microsoft.com/office/drawing/2010/main" val="0"/>
              </a:ext>
            </a:extLst>
          </a:blip>
          <a:srcRect b="14792"/>
          <a:stretch/>
        </p:blipFill>
        <p:spPr>
          <a:xfrm>
            <a:off x="6191378" y="238193"/>
            <a:ext cx="1097944" cy="935529"/>
          </a:xfrm>
          <a:prstGeom prst="rect">
            <a:avLst/>
          </a:prstGeom>
        </p:spPr>
      </p:pic>
      <p:sp>
        <p:nvSpPr>
          <p:cNvPr id="57" name="TextBox 56">
            <a:extLst>
              <a:ext uri="{FF2B5EF4-FFF2-40B4-BE49-F238E27FC236}">
                <a16:creationId xmlns:a16="http://schemas.microsoft.com/office/drawing/2014/main" id="{D8715D39-092A-599C-02A7-2E1E2E7BDB16}"/>
              </a:ext>
            </a:extLst>
          </p:cNvPr>
          <p:cNvSpPr txBox="1"/>
          <p:nvPr/>
        </p:nvSpPr>
        <p:spPr>
          <a:xfrm>
            <a:off x="2613272" y="282890"/>
            <a:ext cx="614271" cy="307777"/>
          </a:xfrm>
          <a:prstGeom prst="rect">
            <a:avLst/>
          </a:prstGeom>
          <a:noFill/>
        </p:spPr>
        <p:txBody>
          <a:bodyPr wrap="none" rtlCol="0">
            <a:spAutoFit/>
          </a:bodyPr>
          <a:lstStyle/>
          <a:p>
            <a:r>
              <a:rPr lang="en-SG" sz="1400" b="1" dirty="0"/>
              <a:t>Initial</a:t>
            </a:r>
          </a:p>
        </p:txBody>
      </p:sp>
      <p:sp>
        <p:nvSpPr>
          <p:cNvPr id="78" name="TextBox 77">
            <a:extLst>
              <a:ext uri="{FF2B5EF4-FFF2-40B4-BE49-F238E27FC236}">
                <a16:creationId xmlns:a16="http://schemas.microsoft.com/office/drawing/2014/main" id="{2A3515A1-4249-22CB-C531-1ACD96C3252E}"/>
              </a:ext>
            </a:extLst>
          </p:cNvPr>
          <p:cNvSpPr txBox="1"/>
          <p:nvPr/>
        </p:nvSpPr>
        <p:spPr>
          <a:xfrm>
            <a:off x="3610950" y="280865"/>
            <a:ext cx="630301" cy="307777"/>
          </a:xfrm>
          <a:prstGeom prst="rect">
            <a:avLst/>
          </a:prstGeom>
          <a:noFill/>
        </p:spPr>
        <p:txBody>
          <a:bodyPr wrap="none" rtlCol="0">
            <a:spAutoFit/>
          </a:bodyPr>
          <a:lstStyle/>
          <a:p>
            <a:r>
              <a:rPr lang="en-SG" sz="1400" b="1" dirty="0"/>
              <a:t>Gen-1</a:t>
            </a:r>
          </a:p>
        </p:txBody>
      </p:sp>
      <p:sp>
        <p:nvSpPr>
          <p:cNvPr id="99" name="TextBox 98">
            <a:extLst>
              <a:ext uri="{FF2B5EF4-FFF2-40B4-BE49-F238E27FC236}">
                <a16:creationId xmlns:a16="http://schemas.microsoft.com/office/drawing/2014/main" id="{2AA8E655-0BEE-BE62-C51A-1F790ADB9690}"/>
              </a:ext>
            </a:extLst>
          </p:cNvPr>
          <p:cNvSpPr txBox="1"/>
          <p:nvPr/>
        </p:nvSpPr>
        <p:spPr>
          <a:xfrm>
            <a:off x="4546508" y="283407"/>
            <a:ext cx="721672" cy="307777"/>
          </a:xfrm>
          <a:prstGeom prst="rect">
            <a:avLst/>
          </a:prstGeom>
          <a:noFill/>
        </p:spPr>
        <p:txBody>
          <a:bodyPr wrap="none" rtlCol="0">
            <a:spAutoFit/>
          </a:bodyPr>
          <a:lstStyle/>
          <a:p>
            <a:r>
              <a:rPr lang="en-SG" sz="1400" b="1" dirty="0"/>
              <a:t>Gen-10</a:t>
            </a:r>
          </a:p>
        </p:txBody>
      </p:sp>
      <p:sp>
        <p:nvSpPr>
          <p:cNvPr id="110" name="TextBox 109">
            <a:extLst>
              <a:ext uri="{FF2B5EF4-FFF2-40B4-BE49-F238E27FC236}">
                <a16:creationId xmlns:a16="http://schemas.microsoft.com/office/drawing/2014/main" id="{9F3167FD-0981-5BC9-6BF0-7EB58B2602C5}"/>
              </a:ext>
            </a:extLst>
          </p:cNvPr>
          <p:cNvSpPr txBox="1"/>
          <p:nvPr/>
        </p:nvSpPr>
        <p:spPr>
          <a:xfrm>
            <a:off x="5484753" y="283406"/>
            <a:ext cx="721672" cy="307777"/>
          </a:xfrm>
          <a:prstGeom prst="rect">
            <a:avLst/>
          </a:prstGeom>
          <a:noFill/>
        </p:spPr>
        <p:txBody>
          <a:bodyPr wrap="none" rtlCol="0">
            <a:spAutoFit/>
          </a:bodyPr>
          <a:lstStyle/>
          <a:p>
            <a:r>
              <a:rPr lang="en-SG" sz="1400" b="1" dirty="0"/>
              <a:t>Gen-20</a:t>
            </a:r>
          </a:p>
        </p:txBody>
      </p:sp>
      <p:sp>
        <p:nvSpPr>
          <p:cNvPr id="4" name="Slide Number Placeholder 3">
            <a:extLst>
              <a:ext uri="{FF2B5EF4-FFF2-40B4-BE49-F238E27FC236}">
                <a16:creationId xmlns:a16="http://schemas.microsoft.com/office/drawing/2014/main" id="{EAD6C63F-11C8-BC3C-7026-96ED2E35B3B5}"/>
              </a:ext>
            </a:extLst>
          </p:cNvPr>
          <p:cNvSpPr txBox="1">
            <a:spLocks/>
          </p:cNvSpPr>
          <p:nvPr/>
        </p:nvSpPr>
        <p:spPr>
          <a:xfrm>
            <a:off x="6008688" y="6496050"/>
            <a:ext cx="460375" cy="330200"/>
          </a:xfrm>
          <a:prstGeom prst="rect">
            <a:avLst/>
          </a:prstGeom>
        </p:spPr>
        <p:txBody>
          <a:bodyPr/>
          <a:lstStyle>
            <a:defPPr>
              <a:defRPr lang="en-US"/>
            </a:defPPr>
            <a:lvl1pPr marL="0" algn="ctr" defTabSz="914400" rtl="0" eaLnBrk="1" latinLnBrk="0" hangingPunct="1">
              <a:defRPr sz="11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4F0C88-0165-4FC4-8B5E-8BECB1048F4D}" type="slidenum">
              <a:rPr lang="en-US" smtClean="0"/>
              <a:pPr/>
              <a:t>10</a:t>
            </a:fld>
            <a:endParaRPr lang="en-US" dirty="0"/>
          </a:p>
        </p:txBody>
      </p:sp>
      <p:sp>
        <p:nvSpPr>
          <p:cNvPr id="121" name="标题 3">
            <a:extLst>
              <a:ext uri="{FF2B5EF4-FFF2-40B4-BE49-F238E27FC236}">
                <a16:creationId xmlns:a16="http://schemas.microsoft.com/office/drawing/2014/main" id="{51FD69A9-D490-74F3-3D82-859995989780}"/>
              </a:ext>
            </a:extLst>
          </p:cNvPr>
          <p:cNvSpPr>
            <a:spLocks noGrp="1"/>
          </p:cNvSpPr>
          <p:nvPr>
            <p:ph type="title"/>
          </p:nvPr>
        </p:nvSpPr>
        <p:spPr>
          <a:xfrm>
            <a:off x="0" y="4024"/>
            <a:ext cx="1931274" cy="856978"/>
          </a:xfrm>
        </p:spPr>
        <p:txBody>
          <a:bodyPr>
            <a:noAutofit/>
          </a:bodyPr>
          <a:lstStyle/>
          <a:p>
            <a:r>
              <a:rPr lang="en-US" altLang="zh-CN" sz="2800" dirty="0"/>
              <a:t>LLM2FEA </a:t>
            </a:r>
            <a:br>
              <a:rPr lang="en-US" altLang="zh-CN" sz="2800" dirty="0"/>
            </a:br>
            <a:r>
              <a:rPr lang="en-US" altLang="zh-CN" sz="2800" dirty="0"/>
              <a:t>Results</a:t>
            </a:r>
            <a:endParaRPr lang="zh-CN" altLang="en-US" sz="2800" dirty="0"/>
          </a:p>
        </p:txBody>
      </p:sp>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E91944F0-1D36-2419-FD8F-CE2034EA9250}"/>
                  </a:ext>
                </a:extLst>
              </p:cNvPr>
              <p:cNvSpPr txBox="1"/>
              <p:nvPr/>
            </p:nvSpPr>
            <p:spPr>
              <a:xfrm>
                <a:off x="-14814" y="6102475"/>
                <a:ext cx="2302553" cy="2918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SG" sz="1200" i="1" smtClean="0">
                              <a:latin typeface="Cambria Math" panose="02040503050406030204" pitchFamily="18" charset="0"/>
                              <a:ea typeface="Cambria Math" panose="02040503050406030204" pitchFamily="18" charset="0"/>
                            </a:rPr>
                          </m:ctrlPr>
                        </m:sSubPr>
                        <m:e>
                          <m:r>
                            <a:rPr lang="en-SG" sz="1200" i="1">
                              <a:latin typeface="Cambria Math" panose="02040503050406030204" pitchFamily="18" charset="0"/>
                              <a:ea typeface="Cambria Math" panose="02040503050406030204" pitchFamily="18" charset="0"/>
                            </a:rPr>
                            <m:t>𝑓</m:t>
                          </m:r>
                        </m:e>
                        <m:sub>
                          <m:r>
                            <a:rPr lang="en-SG" sz="1200" b="0" i="1" smtClean="0">
                              <a:latin typeface="Cambria Math" panose="02040503050406030204" pitchFamily="18" charset="0"/>
                              <a:ea typeface="Cambria Math" panose="02040503050406030204" pitchFamily="18" charset="0"/>
                            </a:rPr>
                            <m:t>𝑝h𝑦𝑠𝑖𝑐𝑠</m:t>
                          </m:r>
                        </m:sub>
                      </m:sSub>
                      <m:r>
                        <a:rPr lang="en-SG" sz="1200" b="0" i="1" smtClean="0">
                          <a:latin typeface="Cambria Math" panose="02040503050406030204" pitchFamily="18" charset="0"/>
                          <a:ea typeface="Cambria Math" panose="02040503050406030204" pitchFamily="18" charset="0"/>
                        </a:rPr>
                        <m:t>≡</m:t>
                      </m:r>
                      <m:sSub>
                        <m:sSubPr>
                          <m:ctrlPr>
                            <a:rPr lang="en-SG" sz="1200" i="1">
                              <a:latin typeface="Cambria Math" panose="02040503050406030204" pitchFamily="18" charset="0"/>
                              <a:ea typeface="Cambria Math" panose="02040503050406030204" pitchFamily="18" charset="0"/>
                            </a:rPr>
                          </m:ctrlPr>
                        </m:sSubPr>
                        <m:e>
                          <m:r>
                            <a:rPr lang="en-SG" sz="1200" i="1">
                              <a:latin typeface="Cambria Math" panose="02040503050406030204" pitchFamily="18" charset="0"/>
                              <a:ea typeface="Cambria Math" panose="02040503050406030204" pitchFamily="18" charset="0"/>
                            </a:rPr>
                            <m:t>𝑓</m:t>
                          </m:r>
                        </m:e>
                        <m:sub>
                          <m:r>
                            <a:rPr lang="en-SG" sz="1200" b="0" i="1" smtClean="0">
                              <a:latin typeface="Cambria Math" panose="02040503050406030204" pitchFamily="18" charset="0"/>
                              <a:ea typeface="Cambria Math" panose="02040503050406030204" pitchFamily="18" charset="0"/>
                            </a:rPr>
                            <m:t>𝑓𝑟𝑜𝑛𝑡𝑎𝑙</m:t>
                          </m:r>
                          <m:r>
                            <a:rPr lang="en-SG" sz="1200" b="0" i="1" smtClean="0">
                              <a:latin typeface="Cambria Math" panose="02040503050406030204" pitchFamily="18" charset="0"/>
                              <a:ea typeface="Cambria Math" panose="02040503050406030204" pitchFamily="18" charset="0"/>
                            </a:rPr>
                            <m:t>_</m:t>
                          </m:r>
                          <m:r>
                            <a:rPr lang="en-SG" sz="1200" b="0" i="1" smtClean="0">
                              <a:latin typeface="Cambria Math" panose="02040503050406030204" pitchFamily="18" charset="0"/>
                              <a:ea typeface="Cambria Math" panose="02040503050406030204" pitchFamily="18" charset="0"/>
                            </a:rPr>
                            <m:t>𝑎𝑟𝑒𝑎</m:t>
                          </m:r>
                        </m:sub>
                      </m:sSub>
                      <m:r>
                        <a:rPr lang="en-SG" sz="1200" i="1">
                          <a:latin typeface="Cambria Math" panose="02040503050406030204" pitchFamily="18" charset="0"/>
                          <a:ea typeface="Cambria Math" panose="02040503050406030204" pitchFamily="18" charset="0"/>
                        </a:rPr>
                        <m:t>+</m:t>
                      </m:r>
                      <m:sSub>
                        <m:sSubPr>
                          <m:ctrlPr>
                            <a:rPr lang="en-SG" sz="1200" i="1">
                              <a:latin typeface="Cambria Math" panose="02040503050406030204" pitchFamily="18" charset="0"/>
                              <a:ea typeface="Cambria Math" panose="02040503050406030204" pitchFamily="18" charset="0"/>
                            </a:rPr>
                          </m:ctrlPr>
                        </m:sSubPr>
                        <m:e>
                          <m:r>
                            <a:rPr lang="en-SG" sz="1200" i="1">
                              <a:latin typeface="Cambria Math" panose="02040503050406030204" pitchFamily="18" charset="0"/>
                              <a:ea typeface="Cambria Math" panose="02040503050406030204" pitchFamily="18" charset="0"/>
                            </a:rPr>
                            <m:t>𝑓</m:t>
                          </m:r>
                        </m:e>
                        <m:sub>
                          <m:r>
                            <a:rPr lang="en-SG" sz="1200" b="0" i="1" smtClean="0">
                              <a:latin typeface="Cambria Math" panose="02040503050406030204" pitchFamily="18" charset="0"/>
                              <a:ea typeface="Cambria Math" panose="02040503050406030204" pitchFamily="18" charset="0"/>
                            </a:rPr>
                            <m:t>𝑣𝑖𝑠𝑢𝑎𝑙</m:t>
                          </m:r>
                        </m:sub>
                      </m:sSub>
                    </m:oMath>
                  </m:oMathPara>
                </a14:m>
                <a:endParaRPr lang="en-SG" sz="1200" dirty="0"/>
              </a:p>
            </p:txBody>
          </p:sp>
        </mc:Choice>
        <mc:Fallback xmlns="">
          <p:sp>
            <p:nvSpPr>
              <p:cNvPr id="278" name="TextBox 277">
                <a:extLst>
                  <a:ext uri="{FF2B5EF4-FFF2-40B4-BE49-F238E27FC236}">
                    <a16:creationId xmlns:a16="http://schemas.microsoft.com/office/drawing/2014/main" id="{E91944F0-1D36-2419-FD8F-CE2034EA9250}"/>
                  </a:ext>
                </a:extLst>
              </p:cNvPr>
              <p:cNvSpPr txBox="1">
                <a:spLocks noRot="1" noChangeAspect="1" noMove="1" noResize="1" noEditPoints="1" noAdjustHandles="1" noChangeArrowheads="1" noChangeShapeType="1" noTextEdit="1"/>
              </p:cNvSpPr>
              <p:nvPr/>
            </p:nvSpPr>
            <p:spPr>
              <a:xfrm>
                <a:off x="-14814" y="6102475"/>
                <a:ext cx="2302553" cy="291811"/>
              </a:xfrm>
              <a:prstGeom prst="rect">
                <a:avLst/>
              </a:prstGeom>
              <a:blipFill>
                <a:blip r:embed="rId41"/>
                <a:stretch>
                  <a:fillRect b="-4167"/>
                </a:stretch>
              </a:blipFill>
            </p:spPr>
            <p:txBody>
              <a:bodyPr/>
              <a:lstStyle/>
              <a:p>
                <a:r>
                  <a:rPr lang="en-SG">
                    <a:noFill/>
                  </a:rPr>
                  <a:t> </a:t>
                </a:r>
              </a:p>
            </p:txBody>
          </p:sp>
        </mc:Fallback>
      </mc:AlternateContent>
      <p:cxnSp>
        <p:nvCxnSpPr>
          <p:cNvPr id="3" name="Straight Arrow Connector 2">
            <a:extLst>
              <a:ext uri="{FF2B5EF4-FFF2-40B4-BE49-F238E27FC236}">
                <a16:creationId xmlns:a16="http://schemas.microsoft.com/office/drawing/2014/main" id="{4708DAA5-1D07-3762-643C-9576F37C03B4}"/>
              </a:ext>
            </a:extLst>
          </p:cNvPr>
          <p:cNvCxnSpPr>
            <a:stCxn id="57" idx="3"/>
            <a:endCxn id="78" idx="1"/>
          </p:cNvCxnSpPr>
          <p:nvPr/>
        </p:nvCxnSpPr>
        <p:spPr>
          <a:xfrm flipV="1">
            <a:off x="3227543" y="434754"/>
            <a:ext cx="383407" cy="2025"/>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05D5226-6589-3FDC-6867-CB15D46CF3BD}"/>
              </a:ext>
            </a:extLst>
          </p:cNvPr>
          <p:cNvCxnSpPr>
            <a:cxnSpLocks/>
            <a:stCxn id="78" idx="3"/>
            <a:endCxn id="99" idx="1"/>
          </p:cNvCxnSpPr>
          <p:nvPr/>
        </p:nvCxnSpPr>
        <p:spPr>
          <a:xfrm>
            <a:off x="4241251" y="434754"/>
            <a:ext cx="305257" cy="2542"/>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2B3BACF-F937-E239-BC81-10CF0E2BFF40}"/>
              </a:ext>
            </a:extLst>
          </p:cNvPr>
          <p:cNvCxnSpPr>
            <a:cxnSpLocks/>
            <a:stCxn id="99" idx="3"/>
            <a:endCxn id="110" idx="1"/>
          </p:cNvCxnSpPr>
          <p:nvPr/>
        </p:nvCxnSpPr>
        <p:spPr>
          <a:xfrm flipV="1">
            <a:off x="5268180" y="437295"/>
            <a:ext cx="216573" cy="1"/>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2966CC5-1E92-CC61-1EB0-784312290A7F}"/>
              </a:ext>
            </a:extLst>
          </p:cNvPr>
          <p:cNvSpPr txBox="1"/>
          <p:nvPr/>
        </p:nvSpPr>
        <p:spPr>
          <a:xfrm>
            <a:off x="6437259" y="282890"/>
            <a:ext cx="614271" cy="307777"/>
          </a:xfrm>
          <a:prstGeom prst="rect">
            <a:avLst/>
          </a:prstGeom>
          <a:noFill/>
        </p:spPr>
        <p:txBody>
          <a:bodyPr wrap="none" rtlCol="0">
            <a:spAutoFit/>
          </a:bodyPr>
          <a:lstStyle/>
          <a:p>
            <a:r>
              <a:rPr lang="en-SG" sz="1400" b="1" dirty="0"/>
              <a:t>Initial</a:t>
            </a:r>
          </a:p>
        </p:txBody>
      </p:sp>
      <p:sp>
        <p:nvSpPr>
          <p:cNvPr id="16" name="TextBox 15">
            <a:extLst>
              <a:ext uri="{FF2B5EF4-FFF2-40B4-BE49-F238E27FC236}">
                <a16:creationId xmlns:a16="http://schemas.microsoft.com/office/drawing/2014/main" id="{8915F528-6C3E-9EA5-C626-40600505B190}"/>
              </a:ext>
            </a:extLst>
          </p:cNvPr>
          <p:cNvSpPr txBox="1"/>
          <p:nvPr/>
        </p:nvSpPr>
        <p:spPr>
          <a:xfrm>
            <a:off x="7434937" y="280865"/>
            <a:ext cx="630301" cy="307777"/>
          </a:xfrm>
          <a:prstGeom prst="rect">
            <a:avLst/>
          </a:prstGeom>
          <a:noFill/>
        </p:spPr>
        <p:txBody>
          <a:bodyPr wrap="none" rtlCol="0">
            <a:spAutoFit/>
          </a:bodyPr>
          <a:lstStyle/>
          <a:p>
            <a:r>
              <a:rPr lang="en-SG" sz="1400" b="1" dirty="0"/>
              <a:t>Gen-1</a:t>
            </a:r>
          </a:p>
        </p:txBody>
      </p:sp>
      <p:sp>
        <p:nvSpPr>
          <p:cNvPr id="17" name="TextBox 16">
            <a:extLst>
              <a:ext uri="{FF2B5EF4-FFF2-40B4-BE49-F238E27FC236}">
                <a16:creationId xmlns:a16="http://schemas.microsoft.com/office/drawing/2014/main" id="{16C20D24-8FC6-A111-EE63-CBBFFC0A00B6}"/>
              </a:ext>
            </a:extLst>
          </p:cNvPr>
          <p:cNvSpPr txBox="1"/>
          <p:nvPr/>
        </p:nvSpPr>
        <p:spPr>
          <a:xfrm>
            <a:off x="8370495" y="283407"/>
            <a:ext cx="721672" cy="307777"/>
          </a:xfrm>
          <a:prstGeom prst="rect">
            <a:avLst/>
          </a:prstGeom>
          <a:noFill/>
        </p:spPr>
        <p:txBody>
          <a:bodyPr wrap="none" rtlCol="0">
            <a:spAutoFit/>
          </a:bodyPr>
          <a:lstStyle/>
          <a:p>
            <a:r>
              <a:rPr lang="en-SG" sz="1400" b="1" dirty="0"/>
              <a:t>Gen-10</a:t>
            </a:r>
          </a:p>
        </p:txBody>
      </p:sp>
      <p:sp>
        <p:nvSpPr>
          <p:cNvPr id="18" name="TextBox 17">
            <a:extLst>
              <a:ext uri="{FF2B5EF4-FFF2-40B4-BE49-F238E27FC236}">
                <a16:creationId xmlns:a16="http://schemas.microsoft.com/office/drawing/2014/main" id="{14665792-EF10-C099-91D8-0F80FAE8C447}"/>
              </a:ext>
            </a:extLst>
          </p:cNvPr>
          <p:cNvSpPr txBox="1"/>
          <p:nvPr/>
        </p:nvSpPr>
        <p:spPr>
          <a:xfrm>
            <a:off x="9308740" y="283406"/>
            <a:ext cx="721672" cy="307777"/>
          </a:xfrm>
          <a:prstGeom prst="rect">
            <a:avLst/>
          </a:prstGeom>
          <a:noFill/>
        </p:spPr>
        <p:txBody>
          <a:bodyPr wrap="none" rtlCol="0">
            <a:spAutoFit/>
          </a:bodyPr>
          <a:lstStyle/>
          <a:p>
            <a:r>
              <a:rPr lang="en-SG" sz="1400" b="1" dirty="0"/>
              <a:t>Gen-20</a:t>
            </a:r>
          </a:p>
        </p:txBody>
      </p:sp>
      <p:cxnSp>
        <p:nvCxnSpPr>
          <p:cNvPr id="19" name="Straight Arrow Connector 18">
            <a:extLst>
              <a:ext uri="{FF2B5EF4-FFF2-40B4-BE49-F238E27FC236}">
                <a16:creationId xmlns:a16="http://schemas.microsoft.com/office/drawing/2014/main" id="{4343EF37-2076-7E7C-67E4-C003DD0058C7}"/>
              </a:ext>
            </a:extLst>
          </p:cNvPr>
          <p:cNvCxnSpPr>
            <a:stCxn id="15" idx="3"/>
            <a:endCxn id="16" idx="1"/>
          </p:cNvCxnSpPr>
          <p:nvPr/>
        </p:nvCxnSpPr>
        <p:spPr>
          <a:xfrm flipV="1">
            <a:off x="7051530" y="434754"/>
            <a:ext cx="383407" cy="2025"/>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71F0928-4D6C-B30F-3F47-49DA2EFEEF0A}"/>
              </a:ext>
            </a:extLst>
          </p:cNvPr>
          <p:cNvCxnSpPr>
            <a:cxnSpLocks/>
            <a:stCxn id="16" idx="3"/>
            <a:endCxn id="17" idx="1"/>
          </p:cNvCxnSpPr>
          <p:nvPr/>
        </p:nvCxnSpPr>
        <p:spPr>
          <a:xfrm>
            <a:off x="8065238" y="434754"/>
            <a:ext cx="305257" cy="2542"/>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67BAEF2-E266-3F19-E65D-2F1590B23ED1}"/>
              </a:ext>
            </a:extLst>
          </p:cNvPr>
          <p:cNvCxnSpPr>
            <a:cxnSpLocks/>
            <a:stCxn id="17" idx="3"/>
            <a:endCxn id="18" idx="1"/>
          </p:cNvCxnSpPr>
          <p:nvPr/>
        </p:nvCxnSpPr>
        <p:spPr>
          <a:xfrm flipV="1">
            <a:off x="9092167" y="437295"/>
            <a:ext cx="216573" cy="1"/>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21" name="TextBox 220">
            <a:extLst>
              <a:ext uri="{FF2B5EF4-FFF2-40B4-BE49-F238E27FC236}">
                <a16:creationId xmlns:a16="http://schemas.microsoft.com/office/drawing/2014/main" id="{780FE6A7-4F06-AACD-BA73-6FB41C669FDD}"/>
              </a:ext>
            </a:extLst>
          </p:cNvPr>
          <p:cNvSpPr txBox="1"/>
          <p:nvPr/>
        </p:nvSpPr>
        <p:spPr>
          <a:xfrm>
            <a:off x="3072363" y="4187950"/>
            <a:ext cx="2643031" cy="307777"/>
          </a:xfrm>
          <a:prstGeom prst="rect">
            <a:avLst/>
          </a:prstGeom>
          <a:noFill/>
        </p:spPr>
        <p:txBody>
          <a:bodyPr wrap="none" rtlCol="0">
            <a:spAutoFit/>
          </a:bodyPr>
          <a:lstStyle/>
          <a:p>
            <a:r>
              <a:rPr lang="en-SG" sz="1400" dirty="0"/>
              <a:t>(a) “A airplane in the shape of…”</a:t>
            </a:r>
          </a:p>
        </p:txBody>
      </p:sp>
      <p:sp>
        <p:nvSpPr>
          <p:cNvPr id="223" name="TextBox 222">
            <a:extLst>
              <a:ext uri="{FF2B5EF4-FFF2-40B4-BE49-F238E27FC236}">
                <a16:creationId xmlns:a16="http://schemas.microsoft.com/office/drawing/2014/main" id="{918B31D8-8F17-C178-B0CE-6D7DC37478E1}"/>
              </a:ext>
            </a:extLst>
          </p:cNvPr>
          <p:cNvSpPr txBox="1"/>
          <p:nvPr/>
        </p:nvSpPr>
        <p:spPr>
          <a:xfrm>
            <a:off x="7148739" y="4181873"/>
            <a:ext cx="2181495" cy="307777"/>
          </a:xfrm>
          <a:prstGeom prst="rect">
            <a:avLst/>
          </a:prstGeom>
          <a:noFill/>
        </p:spPr>
        <p:txBody>
          <a:bodyPr wrap="none" rtlCol="0">
            <a:spAutoFit/>
          </a:bodyPr>
          <a:lstStyle/>
          <a:p>
            <a:r>
              <a:rPr lang="en-SG" sz="1400" dirty="0"/>
              <a:t>(b) “A car in the shape of…”</a:t>
            </a:r>
          </a:p>
        </p:txBody>
      </p:sp>
      <p:pic>
        <p:nvPicPr>
          <p:cNvPr id="35" name="Picture 34">
            <a:extLst>
              <a:ext uri="{FF2B5EF4-FFF2-40B4-BE49-F238E27FC236}">
                <a16:creationId xmlns:a16="http://schemas.microsoft.com/office/drawing/2014/main" id="{5EEC9C52-CF29-4AFE-DA60-78F14D98EEA2}"/>
              </a:ext>
            </a:extLst>
          </p:cNvPr>
          <p:cNvPicPr>
            <a:picLocks noChangeAspect="1"/>
          </p:cNvPicPr>
          <p:nvPr/>
        </p:nvPicPr>
        <p:blipFill rotWithShape="1">
          <a:blip r:embed="rId42">
            <a:extLst>
              <a:ext uri="{28A0092B-C50C-407E-A947-70E740481C1C}">
                <a14:useLocalDpi xmlns:a14="http://schemas.microsoft.com/office/drawing/2010/main" val="0"/>
              </a:ext>
            </a:extLst>
          </a:blip>
          <a:srcRect b="14501"/>
          <a:stretch/>
        </p:blipFill>
        <p:spPr>
          <a:xfrm>
            <a:off x="9095084" y="1021621"/>
            <a:ext cx="1097220" cy="938109"/>
          </a:xfrm>
          <a:prstGeom prst="rect">
            <a:avLst/>
          </a:prstGeom>
        </p:spPr>
      </p:pic>
    </p:spTree>
    <p:extLst>
      <p:ext uri="{BB962C8B-B14F-4D97-AF65-F5344CB8AC3E}">
        <p14:creationId xmlns:p14="http://schemas.microsoft.com/office/powerpoint/2010/main" val="2279359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AD6C63F-11C8-BC3C-7026-96ED2E35B3B5}"/>
              </a:ext>
            </a:extLst>
          </p:cNvPr>
          <p:cNvSpPr txBox="1">
            <a:spLocks/>
          </p:cNvSpPr>
          <p:nvPr/>
        </p:nvSpPr>
        <p:spPr>
          <a:xfrm>
            <a:off x="6008688" y="6496050"/>
            <a:ext cx="460375" cy="330200"/>
          </a:xfrm>
          <a:prstGeom prst="rect">
            <a:avLst/>
          </a:prstGeom>
        </p:spPr>
        <p:txBody>
          <a:bodyPr/>
          <a:lstStyle>
            <a:defPPr>
              <a:defRPr lang="en-US"/>
            </a:defPPr>
            <a:lvl1pPr marL="0" algn="ctr" defTabSz="914400" rtl="0" eaLnBrk="1" latinLnBrk="0" hangingPunct="1">
              <a:defRPr sz="11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4F0C88-0165-4FC4-8B5E-8BECB1048F4D}" type="slidenum">
              <a:rPr lang="en-US" smtClean="0"/>
              <a:pPr/>
              <a:t>11</a:t>
            </a:fld>
            <a:endParaRPr lang="en-US" dirty="0"/>
          </a:p>
        </p:txBody>
      </p:sp>
      <p:pic>
        <p:nvPicPr>
          <p:cNvPr id="7" name="Picture 6">
            <a:extLst>
              <a:ext uri="{FF2B5EF4-FFF2-40B4-BE49-F238E27FC236}">
                <a16:creationId xmlns:a16="http://schemas.microsoft.com/office/drawing/2014/main" id="{ECE6BB35-70A0-258B-2FC4-DDB2EDAA80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0549" y="3760951"/>
            <a:ext cx="1550950" cy="1550950"/>
          </a:xfrm>
          <a:prstGeom prst="rect">
            <a:avLst/>
          </a:prstGeom>
        </p:spPr>
      </p:pic>
      <p:pic>
        <p:nvPicPr>
          <p:cNvPr id="8" name="Picture 7">
            <a:extLst>
              <a:ext uri="{FF2B5EF4-FFF2-40B4-BE49-F238E27FC236}">
                <a16:creationId xmlns:a16="http://schemas.microsoft.com/office/drawing/2014/main" id="{0E4BAE28-9788-18D6-ADEA-554D6DD36D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0649" y="3230292"/>
            <a:ext cx="1550951" cy="1550951"/>
          </a:xfrm>
          <a:prstGeom prst="rect">
            <a:avLst/>
          </a:prstGeom>
        </p:spPr>
      </p:pic>
      <p:pic>
        <p:nvPicPr>
          <p:cNvPr id="9" name="Picture 8">
            <a:extLst>
              <a:ext uri="{FF2B5EF4-FFF2-40B4-BE49-F238E27FC236}">
                <a16:creationId xmlns:a16="http://schemas.microsoft.com/office/drawing/2014/main" id="{3FFD3DF3-31C9-38EA-953D-891A736A36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1507" y="693870"/>
            <a:ext cx="1550951" cy="1550951"/>
          </a:xfrm>
          <a:prstGeom prst="rect">
            <a:avLst/>
          </a:prstGeom>
        </p:spPr>
      </p:pic>
      <p:cxnSp>
        <p:nvCxnSpPr>
          <p:cNvPr id="10" name="Straight Connector 203">
            <a:extLst>
              <a:ext uri="{FF2B5EF4-FFF2-40B4-BE49-F238E27FC236}">
                <a16:creationId xmlns:a16="http://schemas.microsoft.com/office/drawing/2014/main" id="{AB0FB8F2-2034-FA7B-21C6-9B0141566569}"/>
              </a:ext>
            </a:extLst>
          </p:cNvPr>
          <p:cNvCxnSpPr>
            <a:cxnSpLocks/>
            <a:stCxn id="13" idx="3"/>
            <a:endCxn id="21" idx="1"/>
          </p:cNvCxnSpPr>
          <p:nvPr/>
        </p:nvCxnSpPr>
        <p:spPr>
          <a:xfrm flipV="1">
            <a:off x="3913092" y="3045790"/>
            <a:ext cx="872920" cy="1075035"/>
          </a:xfrm>
          <a:prstGeom prst="bentConnector3">
            <a:avLst>
              <a:gd name="adj1" fmla="val 50000"/>
            </a:avLst>
          </a:prstGeom>
          <a:ln w="762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2EA1720-8C42-DA24-4FA6-3B18BE2A2F2F}"/>
              </a:ext>
            </a:extLst>
          </p:cNvPr>
          <p:cNvSpPr txBox="1"/>
          <p:nvPr/>
        </p:nvSpPr>
        <p:spPr>
          <a:xfrm>
            <a:off x="1193855" y="3243662"/>
            <a:ext cx="2719237" cy="1754326"/>
          </a:xfrm>
          <a:prstGeom prst="rect">
            <a:avLst/>
          </a:prstGeom>
          <a:noFill/>
        </p:spPr>
        <p:txBody>
          <a:bodyPr wrap="square">
            <a:spAutoFit/>
          </a:bodyPr>
          <a:lstStyle/>
          <a:p>
            <a:r>
              <a:rPr lang="en-SG" b="1" dirty="0"/>
              <a:t>Airplane Prompt Parent:</a:t>
            </a:r>
            <a:endParaRPr lang="en-SG" dirty="0"/>
          </a:p>
          <a:p>
            <a:r>
              <a:rPr lang="en-SG" dirty="0"/>
              <a:t>“</a:t>
            </a:r>
            <a:r>
              <a:rPr lang="en-SG" i="1" dirty="0"/>
              <a:t>A airplane in the shape of an agile </a:t>
            </a:r>
            <a:r>
              <a:rPr lang="en-SG" i="1" dirty="0">
                <a:solidFill>
                  <a:srgbClr val="00B0F0"/>
                </a:solidFill>
              </a:rPr>
              <a:t>wing</a:t>
            </a:r>
            <a:r>
              <a:rPr lang="en-SG" i="1" dirty="0"/>
              <a:t> </a:t>
            </a:r>
            <a:r>
              <a:rPr lang="en-SG" i="1" dirty="0">
                <a:solidFill>
                  <a:srgbClr val="00B0F0"/>
                </a:solidFill>
              </a:rPr>
              <a:t>with elegant silhouette</a:t>
            </a:r>
            <a:r>
              <a:rPr lang="en-SG" i="1" dirty="0"/>
              <a:t>, optimized for minimal profile and speed.</a:t>
            </a:r>
            <a:r>
              <a:rPr lang="en-SG" dirty="0"/>
              <a:t>”</a:t>
            </a:r>
          </a:p>
        </p:txBody>
      </p:sp>
      <p:sp>
        <p:nvSpPr>
          <p:cNvPr id="14" name="TextBox 13">
            <a:extLst>
              <a:ext uri="{FF2B5EF4-FFF2-40B4-BE49-F238E27FC236}">
                <a16:creationId xmlns:a16="http://schemas.microsoft.com/office/drawing/2014/main" id="{A5C1C62E-A044-06BE-13A9-5D21E2AC2C83}"/>
              </a:ext>
            </a:extLst>
          </p:cNvPr>
          <p:cNvSpPr txBox="1"/>
          <p:nvPr/>
        </p:nvSpPr>
        <p:spPr>
          <a:xfrm>
            <a:off x="8071175" y="2063995"/>
            <a:ext cx="2803891" cy="1941773"/>
          </a:xfrm>
          <a:prstGeom prst="rect">
            <a:avLst/>
          </a:prstGeom>
          <a:noFill/>
        </p:spPr>
        <p:txBody>
          <a:bodyPr wrap="square">
            <a:noAutofit/>
          </a:bodyPr>
          <a:lstStyle/>
          <a:p>
            <a:r>
              <a:rPr lang="en-SG" b="1" dirty="0"/>
              <a:t>Mutated Offspring Prompt:</a:t>
            </a:r>
          </a:p>
          <a:p>
            <a:r>
              <a:rPr lang="en-SG" dirty="0"/>
              <a:t>“</a:t>
            </a:r>
            <a:r>
              <a:rPr lang="en-SG" i="1" dirty="0"/>
              <a:t>A car in the shape of a </a:t>
            </a:r>
            <a:r>
              <a:rPr lang="en-SG" i="1" dirty="0">
                <a:solidFill>
                  <a:srgbClr val="FF0000"/>
                </a:solidFill>
              </a:rPr>
              <a:t>streamlined shark</a:t>
            </a:r>
            <a:r>
              <a:rPr lang="en-SG" i="1" dirty="0"/>
              <a:t> </a:t>
            </a:r>
            <a:r>
              <a:rPr lang="en-SG" i="1" dirty="0">
                <a:solidFill>
                  <a:srgbClr val="00B0F0"/>
                </a:solidFill>
              </a:rPr>
              <a:t>silhouette</a:t>
            </a:r>
            <a:r>
              <a:rPr lang="en-SG" i="1" dirty="0"/>
              <a:t> employing </a:t>
            </a:r>
            <a:r>
              <a:rPr lang="en-SG" i="1" dirty="0">
                <a:solidFill>
                  <a:srgbClr val="FF0000"/>
                </a:solidFill>
              </a:rPr>
              <a:t>sleek</a:t>
            </a:r>
            <a:r>
              <a:rPr lang="en-SG" i="1" dirty="0"/>
              <a:t> spear </a:t>
            </a:r>
            <a:r>
              <a:rPr lang="en-SG" i="1" dirty="0">
                <a:solidFill>
                  <a:srgbClr val="00B0F0"/>
                </a:solidFill>
              </a:rPr>
              <a:t>wing</a:t>
            </a:r>
            <a:r>
              <a:rPr lang="en-SG" i="1" dirty="0"/>
              <a:t> refinement for optimal </a:t>
            </a:r>
            <a:r>
              <a:rPr lang="en-SG" i="1" dirty="0">
                <a:solidFill>
                  <a:srgbClr val="FF0000"/>
                </a:solidFill>
              </a:rPr>
              <a:t>aerodynamic</a:t>
            </a:r>
            <a:r>
              <a:rPr lang="en-SG" i="1" dirty="0"/>
              <a:t> efficiency.</a:t>
            </a:r>
            <a:r>
              <a:rPr lang="en-SG" dirty="0"/>
              <a:t>”</a:t>
            </a:r>
          </a:p>
        </p:txBody>
      </p:sp>
      <p:sp>
        <p:nvSpPr>
          <p:cNvPr id="15" name="TextBox 14">
            <a:extLst>
              <a:ext uri="{FF2B5EF4-FFF2-40B4-BE49-F238E27FC236}">
                <a16:creationId xmlns:a16="http://schemas.microsoft.com/office/drawing/2014/main" id="{3B27C51A-4DD3-58C1-5D01-3ED6CADDD318}"/>
              </a:ext>
            </a:extLst>
          </p:cNvPr>
          <p:cNvSpPr txBox="1"/>
          <p:nvPr/>
        </p:nvSpPr>
        <p:spPr>
          <a:xfrm>
            <a:off x="1193855" y="928656"/>
            <a:ext cx="2723158" cy="2031325"/>
          </a:xfrm>
          <a:prstGeom prst="rect">
            <a:avLst/>
          </a:prstGeom>
          <a:noFill/>
        </p:spPr>
        <p:txBody>
          <a:bodyPr wrap="square">
            <a:spAutoFit/>
          </a:bodyPr>
          <a:lstStyle/>
          <a:p>
            <a:r>
              <a:rPr lang="en-SG" b="1" dirty="0"/>
              <a:t>Car Prompt Parent:</a:t>
            </a:r>
          </a:p>
          <a:p>
            <a:r>
              <a:rPr lang="en-SG" dirty="0"/>
              <a:t>“</a:t>
            </a:r>
            <a:r>
              <a:rPr lang="en-SG" i="1" dirty="0"/>
              <a:t>A car in the shape of </a:t>
            </a:r>
            <a:r>
              <a:rPr lang="en-SG" i="1" dirty="0">
                <a:solidFill>
                  <a:srgbClr val="FF0000"/>
                </a:solidFill>
              </a:rPr>
              <a:t>a sleek shark dagger soaring through streamlined foils and sharp peaks to minimize aerodynamic resistance</a:t>
            </a:r>
            <a:r>
              <a:rPr lang="en-SG" i="1" dirty="0"/>
              <a:t>.</a:t>
            </a:r>
            <a:r>
              <a:rPr lang="en-SG" dirty="0"/>
              <a:t>”</a:t>
            </a:r>
          </a:p>
        </p:txBody>
      </p:sp>
      <p:cxnSp>
        <p:nvCxnSpPr>
          <p:cNvPr id="16" name="Straight Connector 203">
            <a:extLst>
              <a:ext uri="{FF2B5EF4-FFF2-40B4-BE49-F238E27FC236}">
                <a16:creationId xmlns:a16="http://schemas.microsoft.com/office/drawing/2014/main" id="{480DB66A-83D8-BCBF-2E29-1A19FD525AF9}"/>
              </a:ext>
            </a:extLst>
          </p:cNvPr>
          <p:cNvCxnSpPr>
            <a:cxnSpLocks/>
            <a:stCxn id="15" idx="3"/>
            <a:endCxn id="21" idx="1"/>
          </p:cNvCxnSpPr>
          <p:nvPr/>
        </p:nvCxnSpPr>
        <p:spPr>
          <a:xfrm>
            <a:off x="3917013" y="1944319"/>
            <a:ext cx="868999" cy="1101471"/>
          </a:xfrm>
          <a:prstGeom prst="bentConnector3">
            <a:avLst>
              <a:gd name="adj1" fmla="val 50000"/>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6144012-6D00-23F9-91F6-93B8B5305606}"/>
              </a:ext>
            </a:extLst>
          </p:cNvPr>
          <p:cNvSpPr txBox="1"/>
          <p:nvPr/>
        </p:nvSpPr>
        <p:spPr>
          <a:xfrm>
            <a:off x="4786012" y="2030127"/>
            <a:ext cx="2899299" cy="2031325"/>
          </a:xfrm>
          <a:prstGeom prst="rect">
            <a:avLst/>
          </a:prstGeom>
          <a:noFill/>
        </p:spPr>
        <p:txBody>
          <a:bodyPr wrap="square">
            <a:spAutoFit/>
          </a:bodyPr>
          <a:lstStyle/>
          <a:p>
            <a:r>
              <a:rPr lang="en-SG" b="1" dirty="0"/>
              <a:t>Crossover Prompt:</a:t>
            </a:r>
            <a:r>
              <a:rPr lang="en-SG" dirty="0"/>
              <a:t> </a:t>
            </a:r>
          </a:p>
          <a:p>
            <a:r>
              <a:rPr lang="en-SG" dirty="0"/>
              <a:t>“</a:t>
            </a:r>
            <a:r>
              <a:rPr lang="en-SG" i="1" dirty="0"/>
              <a:t>A car in the shape of </a:t>
            </a:r>
            <a:r>
              <a:rPr lang="en-SG" i="1" dirty="0">
                <a:solidFill>
                  <a:srgbClr val="FF0000"/>
                </a:solidFill>
              </a:rPr>
              <a:t>a sleek shark dagger soaring through streamlined foils</a:t>
            </a:r>
            <a:r>
              <a:rPr lang="en-SG" i="1" dirty="0"/>
              <a:t> </a:t>
            </a:r>
            <a:r>
              <a:rPr lang="en-SG" i="1" dirty="0">
                <a:solidFill>
                  <a:srgbClr val="00B0F0"/>
                </a:solidFill>
              </a:rPr>
              <a:t>wing with elegant silhouette</a:t>
            </a:r>
            <a:r>
              <a:rPr lang="en-SG" i="1" dirty="0"/>
              <a:t> </a:t>
            </a:r>
            <a:r>
              <a:rPr lang="en-SG" i="1" dirty="0">
                <a:solidFill>
                  <a:srgbClr val="FF0000"/>
                </a:solidFill>
              </a:rPr>
              <a:t>and sharp peaks to minimize aerodynamic resistance</a:t>
            </a:r>
            <a:r>
              <a:rPr lang="en-SG" i="1" dirty="0"/>
              <a:t>.</a:t>
            </a:r>
            <a:r>
              <a:rPr lang="en-SG" dirty="0"/>
              <a:t>”</a:t>
            </a:r>
          </a:p>
        </p:txBody>
      </p:sp>
      <p:cxnSp>
        <p:nvCxnSpPr>
          <p:cNvPr id="27" name="Straight Arrow Connector 26">
            <a:extLst>
              <a:ext uri="{FF2B5EF4-FFF2-40B4-BE49-F238E27FC236}">
                <a16:creationId xmlns:a16="http://schemas.microsoft.com/office/drawing/2014/main" id="{2B1C3E11-1D8D-1530-E601-C5C1280A40A5}"/>
              </a:ext>
            </a:extLst>
          </p:cNvPr>
          <p:cNvCxnSpPr>
            <a:cxnSpLocks/>
            <a:stCxn id="21" idx="3"/>
            <a:endCxn id="14" idx="1"/>
          </p:cNvCxnSpPr>
          <p:nvPr/>
        </p:nvCxnSpPr>
        <p:spPr>
          <a:xfrm flipV="1">
            <a:off x="7685311" y="3034882"/>
            <a:ext cx="385864" cy="1090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标题 3">
            <a:extLst>
              <a:ext uri="{FF2B5EF4-FFF2-40B4-BE49-F238E27FC236}">
                <a16:creationId xmlns:a16="http://schemas.microsoft.com/office/drawing/2014/main" id="{ADBF45D5-9F75-3CAD-B81E-1B8C3C789D6B}"/>
              </a:ext>
            </a:extLst>
          </p:cNvPr>
          <p:cNvSpPr txBox="1">
            <a:spLocks/>
          </p:cNvSpPr>
          <p:nvPr/>
        </p:nvSpPr>
        <p:spPr>
          <a:xfrm>
            <a:off x="0" y="4024"/>
            <a:ext cx="1931274" cy="8569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accent5">
                    <a:lumMod val="75000"/>
                  </a:schemeClr>
                </a:solidFill>
                <a:latin typeface="+mj-lt"/>
                <a:ea typeface="+mj-ea"/>
                <a:cs typeface="+mj-cs"/>
              </a:defRPr>
            </a:lvl1pPr>
          </a:lstStyle>
          <a:p>
            <a:r>
              <a:rPr lang="en-US" altLang="zh-CN" sz="2800"/>
              <a:t>LLM2FEA </a:t>
            </a:r>
            <a:br>
              <a:rPr lang="en-US" altLang="zh-CN" sz="2800"/>
            </a:br>
            <a:r>
              <a:rPr lang="en-US" altLang="zh-CN" sz="2800"/>
              <a:t>Results</a:t>
            </a:r>
            <a:endParaRPr lang="zh-CN" altLang="en-US" sz="2800" dirty="0"/>
          </a:p>
        </p:txBody>
      </p:sp>
    </p:spTree>
    <p:extLst>
      <p:ext uri="{BB962C8B-B14F-4D97-AF65-F5344CB8AC3E}">
        <p14:creationId xmlns:p14="http://schemas.microsoft.com/office/powerpoint/2010/main" val="2068458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 name="Picture 209">
            <a:extLst>
              <a:ext uri="{FF2B5EF4-FFF2-40B4-BE49-F238E27FC236}">
                <a16:creationId xmlns:a16="http://schemas.microsoft.com/office/drawing/2014/main" id="{3DF44329-E759-7EBB-DD51-4D8DD964C86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7837" y="4392821"/>
            <a:ext cx="1665586" cy="1665586"/>
          </a:xfrm>
          <a:prstGeom prst="rect">
            <a:avLst/>
          </a:prstGeom>
          <a:noFill/>
          <a:ln>
            <a:noFill/>
          </a:ln>
        </p:spPr>
      </p:pic>
      <p:pic>
        <p:nvPicPr>
          <p:cNvPr id="212" name="Picture 211">
            <a:extLst>
              <a:ext uri="{FF2B5EF4-FFF2-40B4-BE49-F238E27FC236}">
                <a16:creationId xmlns:a16="http://schemas.microsoft.com/office/drawing/2014/main" id="{ED469EFB-73FD-D056-3FE0-E705ECC4D65A}"/>
              </a:ext>
            </a:extLst>
          </p:cNvPr>
          <p:cNvPicPr>
            <a:picLocks noChangeAspect="1"/>
          </p:cNvPicPr>
          <p:nvPr/>
        </p:nvPicPr>
        <p:blipFill rotWithShape="1">
          <a:blip r:embed="rId3">
            <a:extLst>
              <a:ext uri="{28A0092B-C50C-407E-A947-70E740481C1C}">
                <a14:useLocalDpi xmlns:a14="http://schemas.microsoft.com/office/drawing/2010/main" val="0"/>
              </a:ext>
            </a:extLst>
          </a:blip>
          <a:srcRect b="15238"/>
          <a:stretch/>
        </p:blipFill>
        <p:spPr bwMode="auto">
          <a:xfrm>
            <a:off x="1542105" y="3487425"/>
            <a:ext cx="1665586" cy="1411781"/>
          </a:xfrm>
          <a:prstGeom prst="rect">
            <a:avLst/>
          </a:prstGeom>
          <a:noFill/>
          <a:ln>
            <a:noFill/>
          </a:ln>
        </p:spPr>
      </p:pic>
      <p:pic>
        <p:nvPicPr>
          <p:cNvPr id="213" name="Picture 212">
            <a:extLst>
              <a:ext uri="{FF2B5EF4-FFF2-40B4-BE49-F238E27FC236}">
                <a16:creationId xmlns:a16="http://schemas.microsoft.com/office/drawing/2014/main" id="{C84F156A-0C18-CE3D-3E30-AA94B01C49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47" y="4392821"/>
            <a:ext cx="1665586" cy="1665586"/>
          </a:xfrm>
          <a:prstGeom prst="rect">
            <a:avLst/>
          </a:prstGeom>
          <a:noFill/>
          <a:ln>
            <a:noFill/>
          </a:ln>
        </p:spPr>
      </p:pic>
      <p:pic>
        <p:nvPicPr>
          <p:cNvPr id="215" name="Picture 214" descr="0">
            <a:extLst>
              <a:ext uri="{FF2B5EF4-FFF2-40B4-BE49-F238E27FC236}">
                <a16:creationId xmlns:a16="http://schemas.microsoft.com/office/drawing/2014/main" id="{CDF22952-4A9C-A247-F73B-702DA73C5D3A}"/>
              </a:ext>
            </a:extLst>
          </p:cNvPr>
          <p:cNvPicPr>
            <a:picLocks noChangeAspect="1"/>
          </p:cNvPicPr>
          <p:nvPr/>
        </p:nvPicPr>
        <p:blipFill rotWithShape="1">
          <a:blip r:embed="rId5">
            <a:extLst>
              <a:ext uri="{28A0092B-C50C-407E-A947-70E740481C1C}">
                <a14:useLocalDpi xmlns:a14="http://schemas.microsoft.com/office/drawing/2010/main" val="0"/>
              </a:ext>
            </a:extLst>
          </a:blip>
          <a:srcRect r="10558" b="15238"/>
          <a:stretch/>
        </p:blipFill>
        <p:spPr bwMode="auto">
          <a:xfrm>
            <a:off x="38112" y="3510011"/>
            <a:ext cx="1489725" cy="1411781"/>
          </a:xfrm>
          <a:prstGeom prst="rect">
            <a:avLst/>
          </a:prstGeom>
          <a:noFill/>
          <a:ln>
            <a:noFill/>
          </a:ln>
        </p:spPr>
      </p:pic>
      <p:pic>
        <p:nvPicPr>
          <p:cNvPr id="64" name="Picture 63">
            <a:extLst>
              <a:ext uri="{FF2B5EF4-FFF2-40B4-BE49-F238E27FC236}">
                <a16:creationId xmlns:a16="http://schemas.microsoft.com/office/drawing/2014/main" id="{FF28EDA6-0120-64C0-07A8-07C436CAB4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9952" y="3252676"/>
            <a:ext cx="1097217" cy="1097217"/>
          </a:xfrm>
          <a:prstGeom prst="rect">
            <a:avLst/>
          </a:prstGeom>
        </p:spPr>
      </p:pic>
      <p:pic>
        <p:nvPicPr>
          <p:cNvPr id="209" name="Picture 208">
            <a:extLst>
              <a:ext uri="{FF2B5EF4-FFF2-40B4-BE49-F238E27FC236}">
                <a16:creationId xmlns:a16="http://schemas.microsoft.com/office/drawing/2014/main" id="{8E1CAC2F-9F87-719B-ACCF-2CD2E9FAE36D}"/>
              </a:ext>
            </a:extLst>
          </p:cNvPr>
          <p:cNvPicPr>
            <a:picLocks noChangeAspect="1"/>
          </p:cNvPicPr>
          <p:nvPr/>
        </p:nvPicPr>
        <p:blipFill rotWithShape="1">
          <a:blip r:embed="rId7">
            <a:extLst>
              <a:ext uri="{28A0092B-C50C-407E-A947-70E740481C1C}">
                <a14:useLocalDpi xmlns:a14="http://schemas.microsoft.com/office/drawing/2010/main" val="0"/>
              </a:ext>
            </a:extLst>
          </a:blip>
          <a:srcRect l="-1" r="10450"/>
          <a:stretch/>
        </p:blipFill>
        <p:spPr>
          <a:xfrm>
            <a:off x="7214094" y="3236513"/>
            <a:ext cx="982563" cy="1097223"/>
          </a:xfrm>
          <a:prstGeom prst="rect">
            <a:avLst/>
          </a:prstGeom>
        </p:spPr>
      </p:pic>
      <p:pic>
        <p:nvPicPr>
          <p:cNvPr id="105" name="Picture 104">
            <a:extLst>
              <a:ext uri="{FF2B5EF4-FFF2-40B4-BE49-F238E27FC236}">
                <a16:creationId xmlns:a16="http://schemas.microsoft.com/office/drawing/2014/main" id="{E69D4F7C-13EE-FE9F-2AC8-E1A1C4A5B9A6}"/>
              </a:ext>
            </a:extLst>
          </p:cNvPr>
          <p:cNvPicPr>
            <a:picLocks noChangeAspect="1"/>
          </p:cNvPicPr>
          <p:nvPr/>
        </p:nvPicPr>
        <p:blipFill rotWithShape="1">
          <a:blip r:embed="rId8">
            <a:extLst>
              <a:ext uri="{28A0092B-C50C-407E-A947-70E740481C1C}">
                <a14:useLocalDpi xmlns:a14="http://schemas.microsoft.com/office/drawing/2010/main" val="0"/>
              </a:ext>
            </a:extLst>
          </a:blip>
          <a:srcRect l="9801" r="7282"/>
          <a:stretch/>
        </p:blipFill>
        <p:spPr>
          <a:xfrm>
            <a:off x="5427169" y="3325591"/>
            <a:ext cx="909778" cy="1097221"/>
          </a:xfrm>
          <a:prstGeom prst="rect">
            <a:avLst/>
          </a:prstGeom>
        </p:spPr>
      </p:pic>
      <p:pic>
        <p:nvPicPr>
          <p:cNvPr id="79" name="Picture 78">
            <a:extLst>
              <a:ext uri="{FF2B5EF4-FFF2-40B4-BE49-F238E27FC236}">
                <a16:creationId xmlns:a16="http://schemas.microsoft.com/office/drawing/2014/main" id="{7E35FE02-3D91-31B3-D642-87F5506839FF}"/>
              </a:ext>
            </a:extLst>
          </p:cNvPr>
          <p:cNvPicPr>
            <a:picLocks noChangeAspect="1"/>
          </p:cNvPicPr>
          <p:nvPr/>
        </p:nvPicPr>
        <p:blipFill rotWithShape="1">
          <a:blip r:embed="rId9">
            <a:extLst>
              <a:ext uri="{28A0092B-C50C-407E-A947-70E740481C1C}">
                <a14:useLocalDpi xmlns:a14="http://schemas.microsoft.com/office/drawing/2010/main" val="0"/>
              </a:ext>
            </a:extLst>
          </a:blip>
          <a:srcRect r="11445" b="15119"/>
          <a:stretch/>
        </p:blipFill>
        <p:spPr>
          <a:xfrm>
            <a:off x="4329952" y="1025200"/>
            <a:ext cx="971639" cy="931316"/>
          </a:xfrm>
          <a:prstGeom prst="rect">
            <a:avLst/>
          </a:prstGeom>
        </p:spPr>
      </p:pic>
      <p:pic>
        <p:nvPicPr>
          <p:cNvPr id="61" name="Picture 60">
            <a:extLst>
              <a:ext uri="{FF2B5EF4-FFF2-40B4-BE49-F238E27FC236}">
                <a16:creationId xmlns:a16="http://schemas.microsoft.com/office/drawing/2014/main" id="{0A8B3B58-8D21-AD53-8E96-0B90ED014D8D}"/>
              </a:ext>
            </a:extLst>
          </p:cNvPr>
          <p:cNvPicPr>
            <a:picLocks noChangeAspect="1"/>
          </p:cNvPicPr>
          <p:nvPr/>
        </p:nvPicPr>
        <p:blipFill rotWithShape="1">
          <a:blip r:embed="rId10">
            <a:extLst>
              <a:ext uri="{28A0092B-C50C-407E-A947-70E740481C1C}">
                <a14:useLocalDpi xmlns:a14="http://schemas.microsoft.com/office/drawing/2010/main" val="0"/>
              </a:ext>
            </a:extLst>
          </a:blip>
          <a:srcRect l="12048" r="15956"/>
          <a:stretch/>
        </p:blipFill>
        <p:spPr>
          <a:xfrm>
            <a:off x="6511680" y="3278702"/>
            <a:ext cx="789953" cy="1097221"/>
          </a:xfrm>
          <a:prstGeom prst="rect">
            <a:avLst/>
          </a:prstGeom>
        </p:spPr>
      </p:pic>
      <p:pic>
        <p:nvPicPr>
          <p:cNvPr id="202" name="Picture 201">
            <a:extLst>
              <a:ext uri="{FF2B5EF4-FFF2-40B4-BE49-F238E27FC236}">
                <a16:creationId xmlns:a16="http://schemas.microsoft.com/office/drawing/2014/main" id="{5BF39763-85CF-2530-FE59-E611D1AEA6E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22225" y="1709750"/>
            <a:ext cx="1097223" cy="1097223"/>
          </a:xfrm>
          <a:prstGeom prst="rect">
            <a:avLst/>
          </a:prstGeom>
        </p:spPr>
      </p:pic>
      <p:pic>
        <p:nvPicPr>
          <p:cNvPr id="206" name="Picture 205">
            <a:extLst>
              <a:ext uri="{FF2B5EF4-FFF2-40B4-BE49-F238E27FC236}">
                <a16:creationId xmlns:a16="http://schemas.microsoft.com/office/drawing/2014/main" id="{95BDA00D-1675-1697-9D2F-DB4D7BD30758}"/>
              </a:ext>
            </a:extLst>
          </p:cNvPr>
          <p:cNvPicPr>
            <a:picLocks noChangeAspect="1"/>
          </p:cNvPicPr>
          <p:nvPr/>
        </p:nvPicPr>
        <p:blipFill rotWithShape="1">
          <a:blip r:embed="rId12">
            <a:extLst>
              <a:ext uri="{28A0092B-C50C-407E-A947-70E740481C1C}">
                <a14:useLocalDpi xmlns:a14="http://schemas.microsoft.com/office/drawing/2010/main" val="0"/>
              </a:ext>
            </a:extLst>
          </a:blip>
          <a:srcRect l="11856" r="10253" b="16363"/>
          <a:stretch/>
        </p:blipFill>
        <p:spPr>
          <a:xfrm>
            <a:off x="7344171" y="2607937"/>
            <a:ext cx="854642" cy="917687"/>
          </a:xfrm>
          <a:prstGeom prst="rect">
            <a:avLst/>
          </a:prstGeom>
        </p:spPr>
      </p:pic>
      <p:pic>
        <p:nvPicPr>
          <p:cNvPr id="101" name="Picture 100">
            <a:extLst>
              <a:ext uri="{FF2B5EF4-FFF2-40B4-BE49-F238E27FC236}">
                <a16:creationId xmlns:a16="http://schemas.microsoft.com/office/drawing/2014/main" id="{80DFAB6D-8546-7FA3-510F-84786CB2689D}"/>
              </a:ext>
            </a:extLst>
          </p:cNvPr>
          <p:cNvPicPr>
            <a:picLocks noChangeAspect="1"/>
          </p:cNvPicPr>
          <p:nvPr/>
        </p:nvPicPr>
        <p:blipFill rotWithShape="1">
          <a:blip r:embed="rId13">
            <a:extLst>
              <a:ext uri="{28A0092B-C50C-407E-A947-70E740481C1C}">
                <a14:useLocalDpi xmlns:a14="http://schemas.microsoft.com/office/drawing/2010/main" val="0"/>
              </a:ext>
            </a:extLst>
          </a:blip>
          <a:srcRect l="9801" r="10746" b="20353"/>
          <a:stretch/>
        </p:blipFill>
        <p:spPr>
          <a:xfrm>
            <a:off x="5427169" y="1764827"/>
            <a:ext cx="871776" cy="873897"/>
          </a:xfrm>
          <a:prstGeom prst="rect">
            <a:avLst/>
          </a:prstGeom>
        </p:spPr>
      </p:pic>
      <p:pic>
        <p:nvPicPr>
          <p:cNvPr id="103" name="Picture 102">
            <a:extLst>
              <a:ext uri="{FF2B5EF4-FFF2-40B4-BE49-F238E27FC236}">
                <a16:creationId xmlns:a16="http://schemas.microsoft.com/office/drawing/2014/main" id="{D3980575-F1BC-E0AE-5136-397FCED47D50}"/>
              </a:ext>
            </a:extLst>
          </p:cNvPr>
          <p:cNvPicPr>
            <a:picLocks noChangeAspect="1"/>
          </p:cNvPicPr>
          <p:nvPr/>
        </p:nvPicPr>
        <p:blipFill rotWithShape="1">
          <a:blip r:embed="rId14">
            <a:extLst>
              <a:ext uri="{28A0092B-C50C-407E-A947-70E740481C1C}">
                <a14:useLocalDpi xmlns:a14="http://schemas.microsoft.com/office/drawing/2010/main" val="0"/>
              </a:ext>
            </a:extLst>
          </a:blip>
          <a:srcRect b="24481"/>
          <a:stretch/>
        </p:blipFill>
        <p:spPr>
          <a:xfrm>
            <a:off x="5325744" y="2644423"/>
            <a:ext cx="1097221" cy="828609"/>
          </a:xfrm>
          <a:prstGeom prst="rect">
            <a:avLst/>
          </a:prstGeom>
        </p:spPr>
      </p:pic>
      <p:pic>
        <p:nvPicPr>
          <p:cNvPr id="71" name="Picture 70">
            <a:extLst>
              <a:ext uri="{FF2B5EF4-FFF2-40B4-BE49-F238E27FC236}">
                <a16:creationId xmlns:a16="http://schemas.microsoft.com/office/drawing/2014/main" id="{784E741A-679C-09D5-1F09-5543B7A27E3D}"/>
              </a:ext>
            </a:extLst>
          </p:cNvPr>
          <p:cNvPicPr>
            <a:picLocks noChangeAspect="1"/>
          </p:cNvPicPr>
          <p:nvPr/>
        </p:nvPicPr>
        <p:blipFill rotWithShape="1">
          <a:blip r:embed="rId15">
            <a:extLst>
              <a:ext uri="{28A0092B-C50C-407E-A947-70E740481C1C}">
                <a14:useLocalDpi xmlns:a14="http://schemas.microsoft.com/office/drawing/2010/main" val="0"/>
              </a:ext>
            </a:extLst>
          </a:blip>
          <a:srcRect l="9244" t="12371" r="8084" b="21179"/>
          <a:stretch/>
        </p:blipFill>
        <p:spPr>
          <a:xfrm>
            <a:off x="4431373" y="1956516"/>
            <a:ext cx="907082" cy="729097"/>
          </a:xfrm>
          <a:prstGeom prst="rect">
            <a:avLst/>
          </a:prstGeom>
        </p:spPr>
      </p:pic>
      <p:pic>
        <p:nvPicPr>
          <p:cNvPr id="75" name="Picture 74">
            <a:extLst>
              <a:ext uri="{FF2B5EF4-FFF2-40B4-BE49-F238E27FC236}">
                <a16:creationId xmlns:a16="http://schemas.microsoft.com/office/drawing/2014/main" id="{4086A029-C793-1B80-4C76-E7D73E52213F}"/>
              </a:ext>
            </a:extLst>
          </p:cNvPr>
          <p:cNvPicPr>
            <a:picLocks noChangeAspect="1"/>
          </p:cNvPicPr>
          <p:nvPr/>
        </p:nvPicPr>
        <p:blipFill rotWithShape="1">
          <a:blip r:embed="rId16">
            <a:extLst>
              <a:ext uri="{28A0092B-C50C-407E-A947-70E740481C1C}">
                <a14:useLocalDpi xmlns:a14="http://schemas.microsoft.com/office/drawing/2010/main" val="0"/>
              </a:ext>
            </a:extLst>
          </a:blip>
          <a:srcRect b="23961"/>
          <a:stretch/>
        </p:blipFill>
        <p:spPr>
          <a:xfrm>
            <a:off x="4329952" y="2638724"/>
            <a:ext cx="1097217" cy="834308"/>
          </a:xfrm>
          <a:prstGeom prst="rect">
            <a:avLst/>
          </a:prstGeom>
        </p:spPr>
      </p:pic>
      <p:pic>
        <p:nvPicPr>
          <p:cNvPr id="53" name="Picture 52">
            <a:extLst>
              <a:ext uri="{FF2B5EF4-FFF2-40B4-BE49-F238E27FC236}">
                <a16:creationId xmlns:a16="http://schemas.microsoft.com/office/drawing/2014/main" id="{A13BFF73-4FFF-8EF4-42EE-A009A0F519CC}"/>
              </a:ext>
            </a:extLst>
          </p:cNvPr>
          <p:cNvPicPr>
            <a:picLocks noChangeAspect="1"/>
          </p:cNvPicPr>
          <p:nvPr/>
        </p:nvPicPr>
        <p:blipFill rotWithShape="1">
          <a:blip r:embed="rId17">
            <a:extLst>
              <a:ext uri="{28A0092B-C50C-407E-A947-70E740481C1C}">
                <a14:useLocalDpi xmlns:a14="http://schemas.microsoft.com/office/drawing/2010/main" val="0"/>
              </a:ext>
            </a:extLst>
          </a:blip>
          <a:srcRect l="13014" r="9846" b="18408"/>
          <a:stretch/>
        </p:blipFill>
        <p:spPr>
          <a:xfrm>
            <a:off x="6511679" y="1712689"/>
            <a:ext cx="846397" cy="895248"/>
          </a:xfrm>
          <a:prstGeom prst="rect">
            <a:avLst/>
          </a:prstGeom>
        </p:spPr>
      </p:pic>
      <p:pic>
        <p:nvPicPr>
          <p:cNvPr id="58" name="Picture 57">
            <a:extLst>
              <a:ext uri="{FF2B5EF4-FFF2-40B4-BE49-F238E27FC236}">
                <a16:creationId xmlns:a16="http://schemas.microsoft.com/office/drawing/2014/main" id="{9CC0C9D2-BC6A-120B-B4A1-B2F06EA6ACB0}"/>
              </a:ext>
            </a:extLst>
          </p:cNvPr>
          <p:cNvPicPr>
            <a:picLocks noChangeAspect="1"/>
          </p:cNvPicPr>
          <p:nvPr/>
        </p:nvPicPr>
        <p:blipFill rotWithShape="1">
          <a:blip r:embed="rId18">
            <a:extLst>
              <a:ext uri="{28A0092B-C50C-407E-A947-70E740481C1C}">
                <a14:useLocalDpi xmlns:a14="http://schemas.microsoft.com/office/drawing/2010/main" val="0"/>
              </a:ext>
            </a:extLst>
          </a:blip>
          <a:srcRect l="12048" r="12079" b="20208"/>
          <a:stretch/>
        </p:blipFill>
        <p:spPr>
          <a:xfrm>
            <a:off x="6511680" y="2598825"/>
            <a:ext cx="832491" cy="875498"/>
          </a:xfrm>
          <a:prstGeom prst="rect">
            <a:avLst/>
          </a:prstGeom>
        </p:spPr>
      </p:pic>
      <p:pic>
        <p:nvPicPr>
          <p:cNvPr id="194" name="Picture 193">
            <a:extLst>
              <a:ext uri="{FF2B5EF4-FFF2-40B4-BE49-F238E27FC236}">
                <a16:creationId xmlns:a16="http://schemas.microsoft.com/office/drawing/2014/main" id="{BC3BACD8-29E7-17E5-D156-390118BE472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049530" y="3236513"/>
            <a:ext cx="1097223" cy="1097223"/>
          </a:xfrm>
          <a:prstGeom prst="rect">
            <a:avLst/>
          </a:prstGeom>
        </p:spPr>
      </p:pic>
      <p:pic>
        <p:nvPicPr>
          <p:cNvPr id="126" name="Picture 125">
            <a:extLst>
              <a:ext uri="{FF2B5EF4-FFF2-40B4-BE49-F238E27FC236}">
                <a16:creationId xmlns:a16="http://schemas.microsoft.com/office/drawing/2014/main" id="{610CD04C-30AF-3383-6891-64F385B92303}"/>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1063337" y="1647194"/>
            <a:ext cx="1031602" cy="1031602"/>
          </a:xfrm>
          <a:prstGeom prst="rect">
            <a:avLst/>
          </a:prstGeom>
        </p:spPr>
      </p:pic>
      <p:pic>
        <p:nvPicPr>
          <p:cNvPr id="192" name="Picture 191">
            <a:extLst>
              <a:ext uri="{FF2B5EF4-FFF2-40B4-BE49-F238E27FC236}">
                <a16:creationId xmlns:a16="http://schemas.microsoft.com/office/drawing/2014/main" id="{21F8F87C-051D-44C4-777F-2AA92985CA91}"/>
              </a:ext>
            </a:extLst>
          </p:cNvPr>
          <p:cNvPicPr>
            <a:picLocks noChangeAspect="1"/>
          </p:cNvPicPr>
          <p:nvPr/>
        </p:nvPicPr>
        <p:blipFill rotWithShape="1">
          <a:blip r:embed="rId21" cstate="print">
            <a:extLst>
              <a:ext uri="{28A0092B-C50C-407E-A947-70E740481C1C}">
                <a14:useLocalDpi xmlns:a14="http://schemas.microsoft.com/office/drawing/2010/main" val="0"/>
              </a:ext>
            </a:extLst>
          </a:blip>
          <a:srcRect b="15356"/>
          <a:stretch/>
        </p:blipFill>
        <p:spPr>
          <a:xfrm>
            <a:off x="11092250" y="2559612"/>
            <a:ext cx="1011781" cy="856409"/>
          </a:xfrm>
          <a:prstGeom prst="rect">
            <a:avLst/>
          </a:prstGeom>
        </p:spPr>
      </p:pic>
      <p:pic>
        <p:nvPicPr>
          <p:cNvPr id="124" name="Picture 123">
            <a:extLst>
              <a:ext uri="{FF2B5EF4-FFF2-40B4-BE49-F238E27FC236}">
                <a16:creationId xmlns:a16="http://schemas.microsoft.com/office/drawing/2014/main" id="{527B8963-81AD-A526-5C00-9996C4C36665}"/>
              </a:ext>
            </a:extLst>
          </p:cNvPr>
          <p:cNvPicPr>
            <a:picLocks noChangeAspect="1"/>
          </p:cNvPicPr>
          <p:nvPr/>
        </p:nvPicPr>
        <p:blipFill rotWithShape="1">
          <a:blip r:embed="rId22">
            <a:extLst>
              <a:ext uri="{28A0092B-C50C-407E-A947-70E740481C1C}">
                <a14:useLocalDpi xmlns:a14="http://schemas.microsoft.com/office/drawing/2010/main" val="0"/>
              </a:ext>
            </a:extLst>
          </a:blip>
          <a:srcRect b="16311"/>
          <a:stretch/>
        </p:blipFill>
        <p:spPr>
          <a:xfrm>
            <a:off x="11049530" y="932685"/>
            <a:ext cx="1097223" cy="918248"/>
          </a:xfrm>
          <a:prstGeom prst="rect">
            <a:avLst/>
          </a:prstGeom>
        </p:spPr>
      </p:pic>
      <p:pic>
        <p:nvPicPr>
          <p:cNvPr id="20" name="Picture 19">
            <a:extLst>
              <a:ext uri="{FF2B5EF4-FFF2-40B4-BE49-F238E27FC236}">
                <a16:creationId xmlns:a16="http://schemas.microsoft.com/office/drawing/2014/main" id="{5F34C6CB-0F56-9CAC-7ABD-E00B126A67BF}"/>
              </a:ext>
            </a:extLst>
          </p:cNvPr>
          <p:cNvPicPr>
            <a:picLocks noChangeAspect="1"/>
          </p:cNvPicPr>
          <p:nvPr/>
        </p:nvPicPr>
        <p:blipFill rotWithShape="1">
          <a:blip r:embed="rId23" cstate="print">
            <a:extLst>
              <a:ext uri="{28A0092B-C50C-407E-A947-70E740481C1C}">
                <a14:useLocalDpi xmlns:a14="http://schemas.microsoft.com/office/drawing/2010/main" val="0"/>
              </a:ext>
            </a:extLst>
          </a:blip>
          <a:srcRect l="1" r="9245"/>
          <a:stretch/>
        </p:blipFill>
        <p:spPr>
          <a:xfrm>
            <a:off x="10238129" y="3303930"/>
            <a:ext cx="891929" cy="982787"/>
          </a:xfrm>
          <a:prstGeom prst="rect">
            <a:avLst/>
          </a:prstGeom>
        </p:spPr>
      </p:pic>
      <p:pic>
        <p:nvPicPr>
          <p:cNvPr id="8" name="Picture 7">
            <a:extLst>
              <a:ext uri="{FF2B5EF4-FFF2-40B4-BE49-F238E27FC236}">
                <a16:creationId xmlns:a16="http://schemas.microsoft.com/office/drawing/2014/main" id="{D3E4E3D3-4B3E-385A-3ED7-88FBEEE80935}"/>
              </a:ext>
            </a:extLst>
          </p:cNvPr>
          <p:cNvPicPr>
            <a:picLocks noChangeAspect="1"/>
          </p:cNvPicPr>
          <p:nvPr/>
        </p:nvPicPr>
        <p:blipFill rotWithShape="1">
          <a:blip r:embed="rId24">
            <a:extLst>
              <a:ext uri="{28A0092B-C50C-407E-A947-70E740481C1C}">
                <a14:useLocalDpi xmlns:a14="http://schemas.microsoft.com/office/drawing/2010/main" val="0"/>
              </a:ext>
            </a:extLst>
          </a:blip>
          <a:srcRect r="14695"/>
          <a:stretch/>
        </p:blipFill>
        <p:spPr>
          <a:xfrm>
            <a:off x="10185782" y="859295"/>
            <a:ext cx="935990" cy="1097221"/>
          </a:xfrm>
          <a:prstGeom prst="rect">
            <a:avLst/>
          </a:prstGeom>
        </p:spPr>
      </p:pic>
      <p:pic>
        <p:nvPicPr>
          <p:cNvPr id="10" name="Picture 9">
            <a:extLst>
              <a:ext uri="{FF2B5EF4-FFF2-40B4-BE49-F238E27FC236}">
                <a16:creationId xmlns:a16="http://schemas.microsoft.com/office/drawing/2014/main" id="{AE0519CB-E3DA-3DC3-F044-4B6446F90DF9}"/>
              </a:ext>
            </a:extLst>
          </p:cNvPr>
          <p:cNvPicPr>
            <a:picLocks noChangeAspect="1"/>
          </p:cNvPicPr>
          <p:nvPr/>
        </p:nvPicPr>
        <p:blipFill rotWithShape="1">
          <a:blip r:embed="rId25" cstate="print">
            <a:extLst>
              <a:ext uri="{28A0092B-C50C-407E-A947-70E740481C1C}">
                <a14:useLocalDpi xmlns:a14="http://schemas.microsoft.com/office/drawing/2010/main" val="0"/>
              </a:ext>
            </a:extLst>
          </a:blip>
          <a:srcRect r="8285"/>
          <a:stretch/>
        </p:blipFill>
        <p:spPr>
          <a:xfrm>
            <a:off x="10176844" y="1718618"/>
            <a:ext cx="953214" cy="1039318"/>
          </a:xfrm>
          <a:prstGeom prst="rect">
            <a:avLst/>
          </a:prstGeom>
        </p:spPr>
      </p:pic>
      <p:pic>
        <p:nvPicPr>
          <p:cNvPr id="13" name="Picture 12">
            <a:extLst>
              <a:ext uri="{FF2B5EF4-FFF2-40B4-BE49-F238E27FC236}">
                <a16:creationId xmlns:a16="http://schemas.microsoft.com/office/drawing/2014/main" id="{6443B27B-0E8F-A97D-490C-AC8F5C7933AF}"/>
              </a:ext>
            </a:extLst>
          </p:cNvPr>
          <p:cNvPicPr>
            <a:picLocks noChangeAspect="1"/>
          </p:cNvPicPr>
          <p:nvPr/>
        </p:nvPicPr>
        <p:blipFill rotWithShape="1">
          <a:blip r:embed="rId26">
            <a:extLst>
              <a:ext uri="{28A0092B-C50C-407E-A947-70E740481C1C}">
                <a14:useLocalDpi xmlns:a14="http://schemas.microsoft.com/office/drawing/2010/main" val="0"/>
              </a:ext>
            </a:extLst>
          </a:blip>
          <a:srcRect r="5277"/>
          <a:stretch/>
        </p:blipFill>
        <p:spPr>
          <a:xfrm>
            <a:off x="10126115" y="2512595"/>
            <a:ext cx="1039318" cy="1097221"/>
          </a:xfrm>
          <a:prstGeom prst="rect">
            <a:avLst/>
          </a:prstGeom>
        </p:spPr>
      </p:pic>
      <p:pic>
        <p:nvPicPr>
          <p:cNvPr id="119" name="Picture 118">
            <a:extLst>
              <a:ext uri="{FF2B5EF4-FFF2-40B4-BE49-F238E27FC236}">
                <a16:creationId xmlns:a16="http://schemas.microsoft.com/office/drawing/2014/main" id="{4FAEF6FC-4952-CF89-2C95-B31DA89DF059}"/>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9163501" y="3365691"/>
            <a:ext cx="1097223" cy="1097223"/>
          </a:xfrm>
          <a:prstGeom prst="rect">
            <a:avLst/>
          </a:prstGeom>
        </p:spPr>
      </p:pic>
      <p:pic>
        <p:nvPicPr>
          <p:cNvPr id="112" name="Picture 111">
            <a:extLst>
              <a:ext uri="{FF2B5EF4-FFF2-40B4-BE49-F238E27FC236}">
                <a16:creationId xmlns:a16="http://schemas.microsoft.com/office/drawing/2014/main" id="{F4B283EF-DE6C-4382-56C5-480261B1570E}"/>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149500" y="925108"/>
            <a:ext cx="1097223" cy="1097223"/>
          </a:xfrm>
          <a:prstGeom prst="rect">
            <a:avLst/>
          </a:prstGeom>
        </p:spPr>
      </p:pic>
      <p:pic>
        <p:nvPicPr>
          <p:cNvPr id="115" name="Picture 114">
            <a:extLst>
              <a:ext uri="{FF2B5EF4-FFF2-40B4-BE49-F238E27FC236}">
                <a16:creationId xmlns:a16="http://schemas.microsoft.com/office/drawing/2014/main" id="{393C96A1-286B-929D-E899-0A3DB3339AF7}"/>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9181156" y="2540533"/>
            <a:ext cx="1039318" cy="1039318"/>
          </a:xfrm>
          <a:prstGeom prst="rect">
            <a:avLst/>
          </a:prstGeom>
        </p:spPr>
      </p:pic>
      <p:pic>
        <p:nvPicPr>
          <p:cNvPr id="117" name="Picture 116">
            <a:extLst>
              <a:ext uri="{FF2B5EF4-FFF2-40B4-BE49-F238E27FC236}">
                <a16:creationId xmlns:a16="http://schemas.microsoft.com/office/drawing/2014/main" id="{CE6A464B-3DEE-B750-8534-B296F9B4EBDD}"/>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9263822" y="1753743"/>
            <a:ext cx="909555" cy="909555"/>
          </a:xfrm>
          <a:prstGeom prst="rect">
            <a:avLst/>
          </a:prstGeom>
        </p:spPr>
      </p:pic>
      <p:pic>
        <p:nvPicPr>
          <p:cNvPr id="92" name="Picture 91">
            <a:extLst>
              <a:ext uri="{FF2B5EF4-FFF2-40B4-BE49-F238E27FC236}">
                <a16:creationId xmlns:a16="http://schemas.microsoft.com/office/drawing/2014/main" id="{E7971DCF-95C3-A1BF-61DA-AEB8BCD213E3}"/>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104060" y="3325591"/>
            <a:ext cx="1097222" cy="1097222"/>
          </a:xfrm>
          <a:prstGeom prst="rect">
            <a:avLst/>
          </a:prstGeom>
        </p:spPr>
      </p:pic>
      <p:sp>
        <p:nvSpPr>
          <p:cNvPr id="221" name="TextBox 220">
            <a:extLst>
              <a:ext uri="{FF2B5EF4-FFF2-40B4-BE49-F238E27FC236}">
                <a16:creationId xmlns:a16="http://schemas.microsoft.com/office/drawing/2014/main" id="{780FE6A7-4F06-AACD-BA73-6FB41C669FDD}"/>
              </a:ext>
            </a:extLst>
          </p:cNvPr>
          <p:cNvSpPr txBox="1"/>
          <p:nvPr/>
        </p:nvSpPr>
        <p:spPr>
          <a:xfrm>
            <a:off x="5037535" y="4187950"/>
            <a:ext cx="2643031" cy="307777"/>
          </a:xfrm>
          <a:prstGeom prst="rect">
            <a:avLst/>
          </a:prstGeom>
          <a:noFill/>
        </p:spPr>
        <p:txBody>
          <a:bodyPr wrap="none" rtlCol="0">
            <a:spAutoFit/>
          </a:bodyPr>
          <a:lstStyle/>
          <a:p>
            <a:r>
              <a:rPr lang="en-SG" sz="1400" dirty="0"/>
              <a:t>(a) “A airplane in the shape of…”</a:t>
            </a:r>
          </a:p>
        </p:txBody>
      </p:sp>
      <p:sp>
        <p:nvSpPr>
          <p:cNvPr id="223" name="TextBox 222">
            <a:extLst>
              <a:ext uri="{FF2B5EF4-FFF2-40B4-BE49-F238E27FC236}">
                <a16:creationId xmlns:a16="http://schemas.microsoft.com/office/drawing/2014/main" id="{918B31D8-8F17-C178-B0CE-6D7DC37478E1}"/>
              </a:ext>
            </a:extLst>
          </p:cNvPr>
          <p:cNvSpPr txBox="1"/>
          <p:nvPr/>
        </p:nvSpPr>
        <p:spPr>
          <a:xfrm>
            <a:off x="9113911" y="4181873"/>
            <a:ext cx="2181495" cy="307777"/>
          </a:xfrm>
          <a:prstGeom prst="rect">
            <a:avLst/>
          </a:prstGeom>
          <a:noFill/>
        </p:spPr>
        <p:txBody>
          <a:bodyPr wrap="none" rtlCol="0">
            <a:spAutoFit/>
          </a:bodyPr>
          <a:lstStyle/>
          <a:p>
            <a:r>
              <a:rPr lang="en-SG" sz="1400" dirty="0"/>
              <a:t>(b) “A car in the shape of…”</a:t>
            </a:r>
          </a:p>
        </p:txBody>
      </p:sp>
      <p:pic>
        <p:nvPicPr>
          <p:cNvPr id="122" name="Picture 121">
            <a:extLst>
              <a:ext uri="{FF2B5EF4-FFF2-40B4-BE49-F238E27FC236}">
                <a16:creationId xmlns:a16="http://schemas.microsoft.com/office/drawing/2014/main" id="{FD6C8B85-A5AD-115F-A2B6-0E0ECF71B4D6}"/>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1049530" y="151687"/>
            <a:ext cx="1097223" cy="1097223"/>
          </a:xfrm>
          <a:prstGeom prst="rect">
            <a:avLst/>
          </a:prstGeom>
        </p:spPr>
      </p:pic>
      <p:pic>
        <p:nvPicPr>
          <p:cNvPr id="108" name="Picture 107">
            <a:extLst>
              <a:ext uri="{FF2B5EF4-FFF2-40B4-BE49-F238E27FC236}">
                <a16:creationId xmlns:a16="http://schemas.microsoft.com/office/drawing/2014/main" id="{D04DF457-F978-781F-721C-B3FC754AEC6E}"/>
              </a:ext>
            </a:extLst>
          </p:cNvPr>
          <p:cNvPicPr>
            <a:picLocks noChangeAspect="1"/>
          </p:cNvPicPr>
          <p:nvPr/>
        </p:nvPicPr>
        <p:blipFill rotWithShape="1">
          <a:blip r:embed="rId33">
            <a:extLst>
              <a:ext uri="{28A0092B-C50C-407E-A947-70E740481C1C}">
                <a14:useLocalDpi xmlns:a14="http://schemas.microsoft.com/office/drawing/2010/main" val="0"/>
              </a:ext>
            </a:extLst>
          </a:blip>
          <a:srcRect b="13647"/>
          <a:stretch/>
        </p:blipFill>
        <p:spPr>
          <a:xfrm>
            <a:off x="9163501" y="280865"/>
            <a:ext cx="1097223" cy="947489"/>
          </a:xfrm>
          <a:prstGeom prst="rect">
            <a:avLst/>
          </a:prstGeom>
        </p:spPr>
      </p:pic>
      <p:pic>
        <p:nvPicPr>
          <p:cNvPr id="82" name="Picture 81">
            <a:extLst>
              <a:ext uri="{FF2B5EF4-FFF2-40B4-BE49-F238E27FC236}">
                <a16:creationId xmlns:a16="http://schemas.microsoft.com/office/drawing/2014/main" id="{68203888-C152-AC4F-7506-E2FA252409C7}"/>
              </a:ext>
            </a:extLst>
          </p:cNvPr>
          <p:cNvPicPr>
            <a:picLocks noChangeAspect="1"/>
          </p:cNvPicPr>
          <p:nvPr/>
        </p:nvPicPr>
        <p:blipFill rotWithShape="1">
          <a:blip r:embed="rId34">
            <a:extLst>
              <a:ext uri="{28A0092B-C50C-407E-A947-70E740481C1C}">
                <a14:useLocalDpi xmlns:a14="http://schemas.microsoft.com/office/drawing/2010/main" val="0"/>
              </a:ext>
            </a:extLst>
          </a:blip>
          <a:srcRect b="18693"/>
          <a:stretch/>
        </p:blipFill>
        <p:spPr>
          <a:xfrm>
            <a:off x="8163649" y="278768"/>
            <a:ext cx="1097222" cy="892123"/>
          </a:xfrm>
          <a:prstGeom prst="rect">
            <a:avLst/>
          </a:prstGeom>
        </p:spPr>
      </p:pic>
      <p:pic>
        <p:nvPicPr>
          <p:cNvPr id="84" name="Picture 83">
            <a:extLst>
              <a:ext uri="{FF2B5EF4-FFF2-40B4-BE49-F238E27FC236}">
                <a16:creationId xmlns:a16="http://schemas.microsoft.com/office/drawing/2014/main" id="{21E8C972-2869-40B1-0C94-747C7D9648B6}"/>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8242660" y="2605183"/>
            <a:ext cx="991066" cy="991066"/>
          </a:xfrm>
          <a:prstGeom prst="rect">
            <a:avLst/>
          </a:prstGeom>
        </p:spPr>
      </p:pic>
      <p:pic>
        <p:nvPicPr>
          <p:cNvPr id="87" name="Picture 86">
            <a:extLst>
              <a:ext uri="{FF2B5EF4-FFF2-40B4-BE49-F238E27FC236}">
                <a16:creationId xmlns:a16="http://schemas.microsoft.com/office/drawing/2014/main" id="{0198FA03-E986-857E-D9A3-9F9A03FC70BC}"/>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8272683" y="1777761"/>
            <a:ext cx="909556" cy="909556"/>
          </a:xfrm>
          <a:prstGeom prst="rect">
            <a:avLst/>
          </a:prstGeom>
        </p:spPr>
      </p:pic>
      <p:pic>
        <p:nvPicPr>
          <p:cNvPr id="90" name="Picture 89">
            <a:extLst>
              <a:ext uri="{FF2B5EF4-FFF2-40B4-BE49-F238E27FC236}">
                <a16:creationId xmlns:a16="http://schemas.microsoft.com/office/drawing/2014/main" id="{42AAD069-A8BF-D97A-BE3A-8732ABE67B67}"/>
              </a:ext>
            </a:extLst>
          </p:cNvPr>
          <p:cNvPicPr>
            <a:picLocks noChangeAspect="1"/>
          </p:cNvPicPr>
          <p:nvPr/>
        </p:nvPicPr>
        <p:blipFill rotWithShape="1">
          <a:blip r:embed="rId35" cstate="print">
            <a:extLst>
              <a:ext uri="{28A0092B-C50C-407E-A947-70E740481C1C}">
                <a14:useLocalDpi xmlns:a14="http://schemas.microsoft.com/office/drawing/2010/main" val="0"/>
              </a:ext>
            </a:extLst>
          </a:blip>
          <a:srcRect b="22488"/>
          <a:stretch/>
        </p:blipFill>
        <p:spPr>
          <a:xfrm>
            <a:off x="8203782" y="1110620"/>
            <a:ext cx="989356" cy="766866"/>
          </a:xfrm>
          <a:prstGeom prst="rect">
            <a:avLst/>
          </a:prstGeom>
        </p:spPr>
      </p:pic>
      <p:pic>
        <p:nvPicPr>
          <p:cNvPr id="5" name="Picture 4">
            <a:extLst>
              <a:ext uri="{FF2B5EF4-FFF2-40B4-BE49-F238E27FC236}">
                <a16:creationId xmlns:a16="http://schemas.microsoft.com/office/drawing/2014/main" id="{6CF2BEA7-B65B-5D01-34B2-2079830D3C3F}"/>
              </a:ext>
            </a:extLst>
          </p:cNvPr>
          <p:cNvPicPr>
            <a:picLocks noChangeAspect="1"/>
          </p:cNvPicPr>
          <p:nvPr/>
        </p:nvPicPr>
        <p:blipFill rotWithShape="1">
          <a:blip r:embed="rId36">
            <a:extLst>
              <a:ext uri="{28A0092B-C50C-407E-A947-70E740481C1C}">
                <a14:useLocalDpi xmlns:a14="http://schemas.microsoft.com/office/drawing/2010/main" val="0"/>
              </a:ext>
            </a:extLst>
          </a:blip>
          <a:srcRect b="17279"/>
          <a:stretch/>
        </p:blipFill>
        <p:spPr>
          <a:xfrm>
            <a:off x="10185781" y="216277"/>
            <a:ext cx="1097221" cy="907631"/>
          </a:xfrm>
          <a:prstGeom prst="rect">
            <a:avLst/>
          </a:prstGeom>
        </p:spPr>
      </p:pic>
      <p:sp>
        <p:nvSpPr>
          <p:cNvPr id="34" name="TextBox 33">
            <a:extLst>
              <a:ext uri="{FF2B5EF4-FFF2-40B4-BE49-F238E27FC236}">
                <a16:creationId xmlns:a16="http://schemas.microsoft.com/office/drawing/2014/main" id="{A1AC49F0-19AB-42B0-BD1E-616CE0B198A2}"/>
              </a:ext>
            </a:extLst>
          </p:cNvPr>
          <p:cNvSpPr txBox="1"/>
          <p:nvPr/>
        </p:nvSpPr>
        <p:spPr>
          <a:xfrm>
            <a:off x="8402431" y="282890"/>
            <a:ext cx="614271" cy="307777"/>
          </a:xfrm>
          <a:prstGeom prst="rect">
            <a:avLst/>
          </a:prstGeom>
          <a:noFill/>
        </p:spPr>
        <p:txBody>
          <a:bodyPr wrap="none" rtlCol="0">
            <a:spAutoFit/>
          </a:bodyPr>
          <a:lstStyle/>
          <a:p>
            <a:r>
              <a:rPr lang="en-SG" sz="1400" b="1" dirty="0"/>
              <a:t>Initial</a:t>
            </a:r>
          </a:p>
        </p:txBody>
      </p:sp>
      <p:sp>
        <p:nvSpPr>
          <p:cNvPr id="36" name="TextBox 35">
            <a:extLst>
              <a:ext uri="{FF2B5EF4-FFF2-40B4-BE49-F238E27FC236}">
                <a16:creationId xmlns:a16="http://schemas.microsoft.com/office/drawing/2014/main" id="{D98D64B8-E47C-D94D-BA52-80CDE7CEE790}"/>
              </a:ext>
            </a:extLst>
          </p:cNvPr>
          <p:cNvSpPr txBox="1"/>
          <p:nvPr/>
        </p:nvSpPr>
        <p:spPr>
          <a:xfrm>
            <a:off x="9400109" y="280865"/>
            <a:ext cx="630301" cy="307777"/>
          </a:xfrm>
          <a:prstGeom prst="rect">
            <a:avLst/>
          </a:prstGeom>
          <a:noFill/>
        </p:spPr>
        <p:txBody>
          <a:bodyPr wrap="none" rtlCol="0">
            <a:spAutoFit/>
          </a:bodyPr>
          <a:lstStyle/>
          <a:p>
            <a:r>
              <a:rPr lang="en-SG" sz="1400" b="1" dirty="0"/>
              <a:t>Gen-1</a:t>
            </a:r>
          </a:p>
        </p:txBody>
      </p:sp>
      <p:sp>
        <p:nvSpPr>
          <p:cNvPr id="37" name="TextBox 36">
            <a:extLst>
              <a:ext uri="{FF2B5EF4-FFF2-40B4-BE49-F238E27FC236}">
                <a16:creationId xmlns:a16="http://schemas.microsoft.com/office/drawing/2014/main" id="{0515EC07-506D-4B5F-1EC4-CCCAB81264C9}"/>
              </a:ext>
            </a:extLst>
          </p:cNvPr>
          <p:cNvSpPr txBox="1"/>
          <p:nvPr/>
        </p:nvSpPr>
        <p:spPr>
          <a:xfrm>
            <a:off x="10335667" y="283407"/>
            <a:ext cx="721672" cy="307777"/>
          </a:xfrm>
          <a:prstGeom prst="rect">
            <a:avLst/>
          </a:prstGeom>
          <a:noFill/>
        </p:spPr>
        <p:txBody>
          <a:bodyPr wrap="none" rtlCol="0">
            <a:spAutoFit/>
          </a:bodyPr>
          <a:lstStyle/>
          <a:p>
            <a:r>
              <a:rPr lang="en-SG" sz="1400" b="1" dirty="0"/>
              <a:t>Gen-10</a:t>
            </a:r>
          </a:p>
        </p:txBody>
      </p:sp>
      <p:sp>
        <p:nvSpPr>
          <p:cNvPr id="39" name="TextBox 38">
            <a:extLst>
              <a:ext uri="{FF2B5EF4-FFF2-40B4-BE49-F238E27FC236}">
                <a16:creationId xmlns:a16="http://schemas.microsoft.com/office/drawing/2014/main" id="{2A18CDC6-4EE3-A5F2-FCEA-E5F2ED2CBD1E}"/>
              </a:ext>
            </a:extLst>
          </p:cNvPr>
          <p:cNvSpPr txBox="1"/>
          <p:nvPr/>
        </p:nvSpPr>
        <p:spPr>
          <a:xfrm>
            <a:off x="11273912" y="283406"/>
            <a:ext cx="721672" cy="307777"/>
          </a:xfrm>
          <a:prstGeom prst="rect">
            <a:avLst/>
          </a:prstGeom>
          <a:noFill/>
        </p:spPr>
        <p:txBody>
          <a:bodyPr wrap="none" rtlCol="0">
            <a:spAutoFit/>
          </a:bodyPr>
          <a:lstStyle/>
          <a:p>
            <a:r>
              <a:rPr lang="en-SG" sz="1400" b="1" dirty="0"/>
              <a:t>Gen-20</a:t>
            </a:r>
          </a:p>
        </p:txBody>
      </p:sp>
      <p:cxnSp>
        <p:nvCxnSpPr>
          <p:cNvPr id="40" name="Straight Arrow Connector 39">
            <a:extLst>
              <a:ext uri="{FF2B5EF4-FFF2-40B4-BE49-F238E27FC236}">
                <a16:creationId xmlns:a16="http://schemas.microsoft.com/office/drawing/2014/main" id="{475C12EE-4D09-C6EF-73EE-F30291147CF1}"/>
              </a:ext>
            </a:extLst>
          </p:cNvPr>
          <p:cNvCxnSpPr>
            <a:stCxn id="34" idx="3"/>
            <a:endCxn id="36" idx="1"/>
          </p:cNvCxnSpPr>
          <p:nvPr/>
        </p:nvCxnSpPr>
        <p:spPr>
          <a:xfrm flipV="1">
            <a:off x="9016702" y="434754"/>
            <a:ext cx="383407" cy="2025"/>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F1F7AD9-C74C-6DC5-D521-CAA981C6B864}"/>
              </a:ext>
            </a:extLst>
          </p:cNvPr>
          <p:cNvCxnSpPr>
            <a:cxnSpLocks/>
            <a:stCxn id="36" idx="3"/>
            <a:endCxn id="37" idx="1"/>
          </p:cNvCxnSpPr>
          <p:nvPr/>
        </p:nvCxnSpPr>
        <p:spPr>
          <a:xfrm>
            <a:off x="10030410" y="434754"/>
            <a:ext cx="305257" cy="2542"/>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302E8AB-6898-C46C-7426-BDB4BB1FA7CB}"/>
              </a:ext>
            </a:extLst>
          </p:cNvPr>
          <p:cNvCxnSpPr>
            <a:cxnSpLocks/>
            <a:stCxn id="37" idx="3"/>
            <a:endCxn id="39" idx="1"/>
          </p:cNvCxnSpPr>
          <p:nvPr/>
        </p:nvCxnSpPr>
        <p:spPr>
          <a:xfrm flipV="1">
            <a:off x="11057339" y="437295"/>
            <a:ext cx="216573" cy="1"/>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96" name="Picture 195">
            <a:extLst>
              <a:ext uri="{FF2B5EF4-FFF2-40B4-BE49-F238E27FC236}">
                <a16:creationId xmlns:a16="http://schemas.microsoft.com/office/drawing/2014/main" id="{3F6C621D-441A-EC84-3BD1-328CBB6E6119}"/>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7214094" y="151687"/>
            <a:ext cx="1097223" cy="1097223"/>
          </a:xfrm>
          <a:prstGeom prst="rect">
            <a:avLst/>
          </a:prstGeom>
        </p:spPr>
      </p:pic>
      <p:pic>
        <p:nvPicPr>
          <p:cNvPr id="199" name="Picture 198">
            <a:extLst>
              <a:ext uri="{FF2B5EF4-FFF2-40B4-BE49-F238E27FC236}">
                <a16:creationId xmlns:a16="http://schemas.microsoft.com/office/drawing/2014/main" id="{94433DA2-4D68-FE9C-DBA0-F87264357098}"/>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284242" y="949913"/>
            <a:ext cx="1097223" cy="1097223"/>
          </a:xfrm>
          <a:prstGeom prst="rect">
            <a:avLst/>
          </a:prstGeom>
        </p:spPr>
      </p:pic>
      <p:pic>
        <p:nvPicPr>
          <p:cNvPr id="95" name="Picture 94">
            <a:extLst>
              <a:ext uri="{FF2B5EF4-FFF2-40B4-BE49-F238E27FC236}">
                <a16:creationId xmlns:a16="http://schemas.microsoft.com/office/drawing/2014/main" id="{E53ADBBF-360F-4E78-37EB-1A953D9A712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19636" y="240765"/>
            <a:ext cx="1097221" cy="1097221"/>
          </a:xfrm>
          <a:prstGeom prst="rect">
            <a:avLst/>
          </a:prstGeom>
        </p:spPr>
      </p:pic>
      <p:pic>
        <p:nvPicPr>
          <p:cNvPr id="98" name="Picture 97">
            <a:extLst>
              <a:ext uri="{FF2B5EF4-FFF2-40B4-BE49-F238E27FC236}">
                <a16:creationId xmlns:a16="http://schemas.microsoft.com/office/drawing/2014/main" id="{FA2B938C-91F5-FB23-0681-D9292D69AC6A}"/>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5319636" y="1038991"/>
            <a:ext cx="1097221" cy="1097221"/>
          </a:xfrm>
          <a:prstGeom prst="rect">
            <a:avLst/>
          </a:prstGeom>
        </p:spPr>
      </p:pic>
      <p:pic>
        <p:nvPicPr>
          <p:cNvPr id="68" name="Picture 67">
            <a:extLst>
              <a:ext uri="{FF2B5EF4-FFF2-40B4-BE49-F238E27FC236}">
                <a16:creationId xmlns:a16="http://schemas.microsoft.com/office/drawing/2014/main" id="{C6472415-54F5-7994-6CE8-22380CA403C8}"/>
              </a:ext>
            </a:extLst>
          </p:cNvPr>
          <p:cNvPicPr>
            <a:picLocks noChangeAspect="1"/>
          </p:cNvPicPr>
          <p:nvPr/>
        </p:nvPicPr>
        <p:blipFill rotWithShape="1">
          <a:blip r:embed="rId40">
            <a:extLst>
              <a:ext uri="{28A0092B-C50C-407E-A947-70E740481C1C}">
                <a14:useLocalDpi xmlns:a14="http://schemas.microsoft.com/office/drawing/2010/main" val="0"/>
              </a:ext>
            </a:extLst>
          </a:blip>
          <a:srcRect b="18237"/>
          <a:stretch/>
        </p:blipFill>
        <p:spPr>
          <a:xfrm>
            <a:off x="4329952" y="226785"/>
            <a:ext cx="1097217" cy="897123"/>
          </a:xfrm>
          <a:prstGeom prst="rect">
            <a:avLst/>
          </a:prstGeom>
        </p:spPr>
      </p:pic>
      <p:pic>
        <p:nvPicPr>
          <p:cNvPr id="47" name="Picture 46">
            <a:extLst>
              <a:ext uri="{FF2B5EF4-FFF2-40B4-BE49-F238E27FC236}">
                <a16:creationId xmlns:a16="http://schemas.microsoft.com/office/drawing/2014/main" id="{DC6776D2-4B7F-0ED7-8E31-20C500B0CF72}"/>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379484" y="193876"/>
            <a:ext cx="1097221" cy="1097221"/>
          </a:xfrm>
          <a:prstGeom prst="rect">
            <a:avLst/>
          </a:prstGeom>
        </p:spPr>
      </p:pic>
      <p:pic>
        <p:nvPicPr>
          <p:cNvPr id="50" name="Picture 49">
            <a:extLst>
              <a:ext uri="{FF2B5EF4-FFF2-40B4-BE49-F238E27FC236}">
                <a16:creationId xmlns:a16="http://schemas.microsoft.com/office/drawing/2014/main" id="{3B273D2D-A39C-D9E1-BC5E-00CB87612CBE}"/>
              </a:ext>
            </a:extLst>
          </p:cNvPr>
          <p:cNvPicPr>
            <a:picLocks noChangeAspect="1"/>
          </p:cNvPicPr>
          <p:nvPr/>
        </p:nvPicPr>
        <p:blipFill rotWithShape="1">
          <a:blip r:embed="rId42">
            <a:extLst>
              <a:ext uri="{28A0092B-C50C-407E-A947-70E740481C1C}">
                <a14:useLocalDpi xmlns:a14="http://schemas.microsoft.com/office/drawing/2010/main" val="0"/>
              </a:ext>
            </a:extLst>
          </a:blip>
          <a:srcRect r="12456" b="19365"/>
          <a:stretch/>
        </p:blipFill>
        <p:spPr>
          <a:xfrm>
            <a:off x="6379484" y="992102"/>
            <a:ext cx="960547" cy="884743"/>
          </a:xfrm>
          <a:prstGeom prst="rect">
            <a:avLst/>
          </a:prstGeom>
        </p:spPr>
      </p:pic>
      <p:sp>
        <p:nvSpPr>
          <p:cNvPr id="4" name="Slide Number Placeholder 3">
            <a:extLst>
              <a:ext uri="{FF2B5EF4-FFF2-40B4-BE49-F238E27FC236}">
                <a16:creationId xmlns:a16="http://schemas.microsoft.com/office/drawing/2014/main" id="{EAD6C63F-11C8-BC3C-7026-96ED2E35B3B5}"/>
              </a:ext>
            </a:extLst>
          </p:cNvPr>
          <p:cNvSpPr txBox="1">
            <a:spLocks/>
          </p:cNvSpPr>
          <p:nvPr/>
        </p:nvSpPr>
        <p:spPr>
          <a:xfrm>
            <a:off x="6008688" y="6496050"/>
            <a:ext cx="460375" cy="330200"/>
          </a:xfrm>
          <a:prstGeom prst="rect">
            <a:avLst/>
          </a:prstGeom>
        </p:spPr>
        <p:txBody>
          <a:bodyPr/>
          <a:lstStyle>
            <a:defPPr>
              <a:defRPr lang="en-US"/>
            </a:defPPr>
            <a:lvl1pPr marL="0" algn="ctr" defTabSz="914400" rtl="0" eaLnBrk="1" latinLnBrk="0" hangingPunct="1">
              <a:defRPr sz="11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4F0C88-0165-4FC4-8B5E-8BECB1048F4D}" type="slidenum">
              <a:rPr lang="en-US" smtClean="0"/>
              <a:pPr/>
              <a:t>12</a:t>
            </a:fld>
            <a:endParaRPr lang="en-US" dirty="0"/>
          </a:p>
        </p:txBody>
      </p:sp>
      <p:sp>
        <p:nvSpPr>
          <p:cNvPr id="121" name="标题 3">
            <a:extLst>
              <a:ext uri="{FF2B5EF4-FFF2-40B4-BE49-F238E27FC236}">
                <a16:creationId xmlns:a16="http://schemas.microsoft.com/office/drawing/2014/main" id="{51FD69A9-D490-74F3-3D82-859995989780}"/>
              </a:ext>
            </a:extLst>
          </p:cNvPr>
          <p:cNvSpPr>
            <a:spLocks noGrp="1"/>
          </p:cNvSpPr>
          <p:nvPr>
            <p:ph type="title"/>
          </p:nvPr>
        </p:nvSpPr>
        <p:spPr>
          <a:xfrm>
            <a:off x="0" y="4024"/>
            <a:ext cx="1931274" cy="856978"/>
          </a:xfrm>
        </p:spPr>
        <p:txBody>
          <a:bodyPr>
            <a:noAutofit/>
          </a:bodyPr>
          <a:lstStyle/>
          <a:p>
            <a:r>
              <a:rPr lang="en-US" altLang="zh-CN" sz="2800" dirty="0"/>
              <a:t>LLM2FEA </a:t>
            </a:r>
            <a:br>
              <a:rPr lang="en-US" altLang="zh-CN" sz="2800" dirty="0"/>
            </a:br>
            <a:r>
              <a:rPr lang="en-US" altLang="zh-CN" sz="2800" dirty="0"/>
              <a:t>Results</a:t>
            </a:r>
            <a:endParaRPr lang="zh-CN" altLang="en-US" sz="2800" dirty="0"/>
          </a:p>
        </p:txBody>
      </p:sp>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E91944F0-1D36-2419-FD8F-CE2034EA9250}"/>
                  </a:ext>
                </a:extLst>
              </p:cNvPr>
              <p:cNvSpPr txBox="1"/>
              <p:nvPr/>
            </p:nvSpPr>
            <p:spPr>
              <a:xfrm>
                <a:off x="-14814" y="6102475"/>
                <a:ext cx="2610971" cy="2920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SG" sz="1200" i="1">
                              <a:latin typeface="Cambria Math" panose="02040503050406030204" pitchFamily="18" charset="0"/>
                              <a:ea typeface="Cambria Math" panose="02040503050406030204" pitchFamily="18" charset="0"/>
                            </a:rPr>
                          </m:ctrlPr>
                        </m:sSubPr>
                        <m:e>
                          <m:r>
                            <a:rPr lang="en-SG" sz="1200" i="1">
                              <a:latin typeface="Cambria Math" panose="02040503050406030204" pitchFamily="18" charset="0"/>
                              <a:ea typeface="Cambria Math" panose="02040503050406030204" pitchFamily="18" charset="0"/>
                            </a:rPr>
                            <m:t>𝑓</m:t>
                          </m:r>
                        </m:e>
                        <m:sub>
                          <m:r>
                            <a:rPr lang="en-SG" sz="1200" i="1">
                              <a:latin typeface="Cambria Math" panose="02040503050406030204" pitchFamily="18" charset="0"/>
                              <a:ea typeface="Cambria Math" panose="02040503050406030204" pitchFamily="18" charset="0"/>
                            </a:rPr>
                            <m:t>𝑝h𝑦𝑠𝑖𝑐𝑠</m:t>
                          </m:r>
                        </m:sub>
                      </m:sSub>
                      <m:r>
                        <a:rPr lang="en-SG" sz="1200" b="0" i="1" smtClean="0">
                          <a:latin typeface="Cambria Math" panose="02040503050406030204" pitchFamily="18" charset="0"/>
                          <a:ea typeface="Cambria Math" panose="02040503050406030204" pitchFamily="18" charset="0"/>
                        </a:rPr>
                        <m:t>≡</m:t>
                      </m:r>
                      <m:sSub>
                        <m:sSubPr>
                          <m:ctrlPr>
                            <a:rPr lang="en-SG" sz="1200" i="1">
                              <a:latin typeface="Cambria Math" panose="02040503050406030204" pitchFamily="18" charset="0"/>
                              <a:ea typeface="Cambria Math" panose="02040503050406030204" pitchFamily="18" charset="0"/>
                            </a:rPr>
                          </m:ctrlPr>
                        </m:sSubPr>
                        <m:e>
                          <m:r>
                            <a:rPr lang="en-SG" sz="1200" i="1">
                              <a:latin typeface="Cambria Math" panose="02040503050406030204" pitchFamily="18" charset="0"/>
                              <a:ea typeface="Cambria Math" panose="02040503050406030204" pitchFamily="18" charset="0"/>
                            </a:rPr>
                            <m:t>𝑓</m:t>
                          </m:r>
                        </m:e>
                        <m:sub>
                          <m:r>
                            <a:rPr lang="en-SG" sz="1200" b="0" i="1" smtClean="0">
                              <a:latin typeface="Cambria Math" panose="02040503050406030204" pitchFamily="18" charset="0"/>
                              <a:ea typeface="Cambria Math" panose="02040503050406030204" pitchFamily="18" charset="0"/>
                            </a:rPr>
                            <m:t>𝑑𝑟𝑎𝑔</m:t>
                          </m:r>
                        </m:sub>
                      </m:sSub>
                      <m:r>
                        <a:rPr lang="en-SG" sz="1200" b="0" i="1" smtClean="0">
                          <a:latin typeface="Cambria Math" panose="02040503050406030204" pitchFamily="18" charset="0"/>
                          <a:ea typeface="Cambria Math" panose="02040503050406030204" pitchFamily="18" charset="0"/>
                        </a:rPr>
                        <m:t>+</m:t>
                      </m:r>
                      <m:sSub>
                        <m:sSubPr>
                          <m:ctrlPr>
                            <a:rPr lang="en-SG" sz="1200" i="1">
                              <a:latin typeface="Cambria Math" panose="02040503050406030204" pitchFamily="18" charset="0"/>
                              <a:ea typeface="Cambria Math" panose="02040503050406030204" pitchFamily="18" charset="0"/>
                            </a:rPr>
                          </m:ctrlPr>
                        </m:sSubPr>
                        <m:e>
                          <m:r>
                            <a:rPr lang="en-SG" sz="1200" i="1">
                              <a:latin typeface="Cambria Math" panose="02040503050406030204" pitchFamily="18" charset="0"/>
                              <a:ea typeface="Cambria Math" panose="02040503050406030204" pitchFamily="18" charset="0"/>
                            </a:rPr>
                            <m:t>𝑓</m:t>
                          </m:r>
                        </m:e>
                        <m:sub>
                          <m:r>
                            <a:rPr lang="en-SG" sz="1200" b="0" i="1" smtClean="0">
                              <a:latin typeface="Cambria Math" panose="02040503050406030204" pitchFamily="18" charset="0"/>
                              <a:ea typeface="Cambria Math" panose="02040503050406030204" pitchFamily="18" charset="0"/>
                            </a:rPr>
                            <m:t>𝑣𝑜𝑙𝑢𝑚𝑒</m:t>
                          </m:r>
                        </m:sub>
                      </m:sSub>
                      <m:r>
                        <a:rPr lang="en-SG" sz="1200" i="1">
                          <a:latin typeface="Cambria Math" panose="02040503050406030204" pitchFamily="18" charset="0"/>
                          <a:ea typeface="Cambria Math" panose="02040503050406030204" pitchFamily="18" charset="0"/>
                        </a:rPr>
                        <m:t>+</m:t>
                      </m:r>
                      <m:sSub>
                        <m:sSubPr>
                          <m:ctrlPr>
                            <a:rPr lang="en-SG" sz="1200" i="1">
                              <a:latin typeface="Cambria Math" panose="02040503050406030204" pitchFamily="18" charset="0"/>
                              <a:ea typeface="Cambria Math" panose="02040503050406030204" pitchFamily="18" charset="0"/>
                            </a:rPr>
                          </m:ctrlPr>
                        </m:sSubPr>
                        <m:e>
                          <m:r>
                            <a:rPr lang="en-SG" sz="1200" i="1">
                              <a:latin typeface="Cambria Math" panose="02040503050406030204" pitchFamily="18" charset="0"/>
                              <a:ea typeface="Cambria Math" panose="02040503050406030204" pitchFamily="18" charset="0"/>
                            </a:rPr>
                            <m:t>𝑓</m:t>
                          </m:r>
                        </m:e>
                        <m:sub>
                          <m:r>
                            <a:rPr lang="en-SG" sz="1200" b="0" i="1" smtClean="0">
                              <a:latin typeface="Cambria Math" panose="02040503050406030204" pitchFamily="18" charset="0"/>
                              <a:ea typeface="Cambria Math" panose="02040503050406030204" pitchFamily="18" charset="0"/>
                            </a:rPr>
                            <m:t>𝑣𝑖𝑠𝑢𝑎𝑙</m:t>
                          </m:r>
                        </m:sub>
                      </m:sSub>
                    </m:oMath>
                  </m:oMathPara>
                </a14:m>
                <a:endParaRPr lang="en-SG" sz="1200" dirty="0"/>
              </a:p>
            </p:txBody>
          </p:sp>
        </mc:Choice>
        <mc:Fallback xmlns="">
          <p:sp>
            <p:nvSpPr>
              <p:cNvPr id="278" name="TextBox 277">
                <a:extLst>
                  <a:ext uri="{FF2B5EF4-FFF2-40B4-BE49-F238E27FC236}">
                    <a16:creationId xmlns:a16="http://schemas.microsoft.com/office/drawing/2014/main" id="{E91944F0-1D36-2419-FD8F-CE2034EA9250}"/>
                  </a:ext>
                </a:extLst>
              </p:cNvPr>
              <p:cNvSpPr txBox="1">
                <a:spLocks noRot="1" noChangeAspect="1" noMove="1" noResize="1" noEditPoints="1" noAdjustHandles="1" noChangeArrowheads="1" noChangeShapeType="1" noTextEdit="1"/>
              </p:cNvSpPr>
              <p:nvPr/>
            </p:nvSpPr>
            <p:spPr>
              <a:xfrm>
                <a:off x="-14814" y="6102475"/>
                <a:ext cx="2610971" cy="292068"/>
              </a:xfrm>
              <a:prstGeom prst="rect">
                <a:avLst/>
              </a:prstGeom>
              <a:blipFill>
                <a:blip r:embed="rId43"/>
                <a:stretch>
                  <a:fillRect b="-4167"/>
                </a:stretch>
              </a:blipFill>
            </p:spPr>
            <p:txBody>
              <a:bodyPr/>
              <a:lstStyle/>
              <a:p>
                <a:r>
                  <a:rPr lang="en-SG">
                    <a:noFill/>
                  </a:rPr>
                  <a:t> </a:t>
                </a:r>
              </a:p>
            </p:txBody>
          </p:sp>
        </mc:Fallback>
      </mc:AlternateContent>
      <p:sp>
        <p:nvSpPr>
          <p:cNvPr id="23" name="TextBox 22">
            <a:extLst>
              <a:ext uri="{FF2B5EF4-FFF2-40B4-BE49-F238E27FC236}">
                <a16:creationId xmlns:a16="http://schemas.microsoft.com/office/drawing/2014/main" id="{01A41DEE-88DD-12A2-6A80-5F819B53CF00}"/>
              </a:ext>
            </a:extLst>
          </p:cNvPr>
          <p:cNvSpPr txBox="1"/>
          <p:nvPr/>
        </p:nvSpPr>
        <p:spPr>
          <a:xfrm>
            <a:off x="4578444" y="282890"/>
            <a:ext cx="614271" cy="307777"/>
          </a:xfrm>
          <a:prstGeom prst="rect">
            <a:avLst/>
          </a:prstGeom>
          <a:noFill/>
        </p:spPr>
        <p:txBody>
          <a:bodyPr wrap="none" rtlCol="0">
            <a:spAutoFit/>
          </a:bodyPr>
          <a:lstStyle/>
          <a:p>
            <a:r>
              <a:rPr lang="en-SG" sz="1400" b="1" dirty="0"/>
              <a:t>Initial</a:t>
            </a:r>
          </a:p>
        </p:txBody>
      </p:sp>
      <p:sp>
        <p:nvSpPr>
          <p:cNvPr id="25" name="TextBox 24">
            <a:extLst>
              <a:ext uri="{FF2B5EF4-FFF2-40B4-BE49-F238E27FC236}">
                <a16:creationId xmlns:a16="http://schemas.microsoft.com/office/drawing/2014/main" id="{0663C929-7112-0C4A-9589-F5C055519220}"/>
              </a:ext>
            </a:extLst>
          </p:cNvPr>
          <p:cNvSpPr txBox="1"/>
          <p:nvPr/>
        </p:nvSpPr>
        <p:spPr>
          <a:xfrm>
            <a:off x="5576122" y="280865"/>
            <a:ext cx="630301" cy="307777"/>
          </a:xfrm>
          <a:prstGeom prst="rect">
            <a:avLst/>
          </a:prstGeom>
          <a:noFill/>
        </p:spPr>
        <p:txBody>
          <a:bodyPr wrap="none" rtlCol="0">
            <a:spAutoFit/>
          </a:bodyPr>
          <a:lstStyle/>
          <a:p>
            <a:r>
              <a:rPr lang="en-SG" sz="1400" b="1" dirty="0"/>
              <a:t>Gen-1</a:t>
            </a:r>
          </a:p>
        </p:txBody>
      </p:sp>
      <p:sp>
        <p:nvSpPr>
          <p:cNvPr id="27" name="TextBox 26">
            <a:extLst>
              <a:ext uri="{FF2B5EF4-FFF2-40B4-BE49-F238E27FC236}">
                <a16:creationId xmlns:a16="http://schemas.microsoft.com/office/drawing/2014/main" id="{2DC23803-F3FC-556B-C086-E4DA158A33C9}"/>
              </a:ext>
            </a:extLst>
          </p:cNvPr>
          <p:cNvSpPr txBox="1"/>
          <p:nvPr/>
        </p:nvSpPr>
        <p:spPr>
          <a:xfrm>
            <a:off x="6511680" y="283407"/>
            <a:ext cx="721672" cy="307777"/>
          </a:xfrm>
          <a:prstGeom prst="rect">
            <a:avLst/>
          </a:prstGeom>
          <a:noFill/>
        </p:spPr>
        <p:txBody>
          <a:bodyPr wrap="none" rtlCol="0">
            <a:spAutoFit/>
          </a:bodyPr>
          <a:lstStyle/>
          <a:p>
            <a:r>
              <a:rPr lang="en-SG" sz="1400" b="1" dirty="0"/>
              <a:t>Gen-10</a:t>
            </a:r>
          </a:p>
        </p:txBody>
      </p:sp>
      <p:sp>
        <p:nvSpPr>
          <p:cNvPr id="28" name="TextBox 27">
            <a:extLst>
              <a:ext uri="{FF2B5EF4-FFF2-40B4-BE49-F238E27FC236}">
                <a16:creationId xmlns:a16="http://schemas.microsoft.com/office/drawing/2014/main" id="{98812210-B78B-87D2-40EB-0F05909E8B03}"/>
              </a:ext>
            </a:extLst>
          </p:cNvPr>
          <p:cNvSpPr txBox="1"/>
          <p:nvPr/>
        </p:nvSpPr>
        <p:spPr>
          <a:xfrm>
            <a:off x="7449925" y="283406"/>
            <a:ext cx="721672" cy="307777"/>
          </a:xfrm>
          <a:prstGeom prst="rect">
            <a:avLst/>
          </a:prstGeom>
          <a:noFill/>
        </p:spPr>
        <p:txBody>
          <a:bodyPr wrap="none" rtlCol="0">
            <a:spAutoFit/>
          </a:bodyPr>
          <a:lstStyle/>
          <a:p>
            <a:r>
              <a:rPr lang="en-SG" sz="1400" b="1" dirty="0"/>
              <a:t>Gen-20</a:t>
            </a:r>
          </a:p>
        </p:txBody>
      </p:sp>
      <p:cxnSp>
        <p:nvCxnSpPr>
          <p:cNvPr id="30" name="Straight Arrow Connector 29">
            <a:extLst>
              <a:ext uri="{FF2B5EF4-FFF2-40B4-BE49-F238E27FC236}">
                <a16:creationId xmlns:a16="http://schemas.microsoft.com/office/drawing/2014/main" id="{A0E1B3B7-27D4-BDA0-21C2-0FB99CC4871D}"/>
              </a:ext>
            </a:extLst>
          </p:cNvPr>
          <p:cNvCxnSpPr>
            <a:stCxn id="23" idx="3"/>
            <a:endCxn id="25" idx="1"/>
          </p:cNvCxnSpPr>
          <p:nvPr/>
        </p:nvCxnSpPr>
        <p:spPr>
          <a:xfrm flipV="1">
            <a:off x="5192715" y="434754"/>
            <a:ext cx="383407" cy="2025"/>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F49380B-7C8E-15DA-8391-3BB660317859}"/>
              </a:ext>
            </a:extLst>
          </p:cNvPr>
          <p:cNvCxnSpPr>
            <a:cxnSpLocks/>
            <a:stCxn id="25" idx="3"/>
            <a:endCxn id="27" idx="1"/>
          </p:cNvCxnSpPr>
          <p:nvPr/>
        </p:nvCxnSpPr>
        <p:spPr>
          <a:xfrm>
            <a:off x="6206423" y="434754"/>
            <a:ext cx="305257" cy="2542"/>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CEED5CE-AB83-D44D-3634-354FA84B8C5F}"/>
              </a:ext>
            </a:extLst>
          </p:cNvPr>
          <p:cNvCxnSpPr>
            <a:cxnSpLocks/>
            <a:stCxn id="27" idx="3"/>
            <a:endCxn id="28" idx="1"/>
          </p:cNvCxnSpPr>
          <p:nvPr/>
        </p:nvCxnSpPr>
        <p:spPr>
          <a:xfrm flipV="1">
            <a:off x="7233352" y="437295"/>
            <a:ext cx="216573" cy="1"/>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4355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 name="Picture 208">
            <a:extLst>
              <a:ext uri="{FF2B5EF4-FFF2-40B4-BE49-F238E27FC236}">
                <a16:creationId xmlns:a16="http://schemas.microsoft.com/office/drawing/2014/main" id="{247BB81B-8A9F-EA6E-5275-DCD94B82C9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03730" y="3138991"/>
            <a:ext cx="937170" cy="937170"/>
          </a:xfrm>
          <a:prstGeom prst="rect">
            <a:avLst/>
          </a:prstGeom>
        </p:spPr>
      </p:pic>
      <p:pic>
        <p:nvPicPr>
          <p:cNvPr id="206" name="Picture 205">
            <a:extLst>
              <a:ext uri="{FF2B5EF4-FFF2-40B4-BE49-F238E27FC236}">
                <a16:creationId xmlns:a16="http://schemas.microsoft.com/office/drawing/2014/main" id="{93D734A6-163F-5847-4FEC-AA4DA1176F07}"/>
              </a:ext>
            </a:extLst>
          </p:cNvPr>
          <p:cNvPicPr>
            <a:picLocks noChangeAspect="1"/>
          </p:cNvPicPr>
          <p:nvPr/>
        </p:nvPicPr>
        <p:blipFill rotWithShape="1">
          <a:blip r:embed="rId3">
            <a:extLst>
              <a:ext uri="{28A0092B-C50C-407E-A947-70E740481C1C}">
                <a14:useLocalDpi xmlns:a14="http://schemas.microsoft.com/office/drawing/2010/main" val="0"/>
              </a:ext>
            </a:extLst>
          </a:blip>
          <a:srcRect b="20748"/>
          <a:stretch/>
        </p:blipFill>
        <p:spPr>
          <a:xfrm>
            <a:off x="6199243" y="2436876"/>
            <a:ext cx="1097943" cy="870145"/>
          </a:xfrm>
          <a:prstGeom prst="rect">
            <a:avLst/>
          </a:prstGeom>
        </p:spPr>
      </p:pic>
      <p:pic>
        <p:nvPicPr>
          <p:cNvPr id="213" name="Picture 212">
            <a:extLst>
              <a:ext uri="{FF2B5EF4-FFF2-40B4-BE49-F238E27FC236}">
                <a16:creationId xmlns:a16="http://schemas.microsoft.com/office/drawing/2014/main" id="{5F9F271D-43A4-D555-264E-6F3227FF39C3}"/>
              </a:ext>
            </a:extLst>
          </p:cNvPr>
          <p:cNvPicPr>
            <a:picLocks noChangeAspect="1"/>
          </p:cNvPicPr>
          <p:nvPr/>
        </p:nvPicPr>
        <p:blipFill rotWithShape="1">
          <a:blip r:embed="rId4">
            <a:extLst>
              <a:ext uri="{28A0092B-C50C-407E-A947-70E740481C1C}">
                <a14:useLocalDpi xmlns:a14="http://schemas.microsoft.com/office/drawing/2010/main" val="0"/>
              </a:ext>
            </a:extLst>
          </a:blip>
          <a:srcRect b="14792"/>
          <a:stretch/>
        </p:blipFill>
        <p:spPr>
          <a:xfrm>
            <a:off x="6212049" y="1817495"/>
            <a:ext cx="1097943" cy="935529"/>
          </a:xfrm>
          <a:prstGeom prst="rect">
            <a:avLst/>
          </a:prstGeom>
        </p:spPr>
      </p:pic>
      <p:pic>
        <p:nvPicPr>
          <p:cNvPr id="219" name="Picture 218">
            <a:extLst>
              <a:ext uri="{FF2B5EF4-FFF2-40B4-BE49-F238E27FC236}">
                <a16:creationId xmlns:a16="http://schemas.microsoft.com/office/drawing/2014/main" id="{528FB6D1-45E2-4207-84A1-E1AB2A52C82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35473" y="1129940"/>
            <a:ext cx="870470" cy="870470"/>
          </a:xfrm>
          <a:prstGeom prst="rect">
            <a:avLst/>
          </a:prstGeom>
        </p:spPr>
      </p:pic>
      <p:pic>
        <p:nvPicPr>
          <p:cNvPr id="217" name="Picture 216">
            <a:extLst>
              <a:ext uri="{FF2B5EF4-FFF2-40B4-BE49-F238E27FC236}">
                <a16:creationId xmlns:a16="http://schemas.microsoft.com/office/drawing/2014/main" id="{55158B54-350F-325C-30C5-F39B3971273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7037"/>
          <a:stretch/>
        </p:blipFill>
        <p:spPr>
          <a:xfrm>
            <a:off x="6290834" y="302676"/>
            <a:ext cx="1006353" cy="935529"/>
          </a:xfrm>
          <a:prstGeom prst="rect">
            <a:avLst/>
          </a:prstGeom>
        </p:spPr>
      </p:pic>
      <p:pic>
        <p:nvPicPr>
          <p:cNvPr id="125" name="Picture 124">
            <a:extLst>
              <a:ext uri="{FF2B5EF4-FFF2-40B4-BE49-F238E27FC236}">
                <a16:creationId xmlns:a16="http://schemas.microsoft.com/office/drawing/2014/main" id="{BC4F166B-82E6-2C97-D7A7-A325215997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08771" y="3084043"/>
            <a:ext cx="1097943" cy="1097943"/>
          </a:xfrm>
          <a:prstGeom prst="rect">
            <a:avLst/>
          </a:prstGeom>
        </p:spPr>
      </p:pic>
      <p:pic>
        <p:nvPicPr>
          <p:cNvPr id="202" name="Picture 201">
            <a:extLst>
              <a:ext uri="{FF2B5EF4-FFF2-40B4-BE49-F238E27FC236}">
                <a16:creationId xmlns:a16="http://schemas.microsoft.com/office/drawing/2014/main" id="{0ED4B555-C0F3-02D1-C592-E6BA14F364C6}"/>
              </a:ext>
            </a:extLst>
          </p:cNvPr>
          <p:cNvPicPr>
            <a:picLocks noChangeAspect="1"/>
          </p:cNvPicPr>
          <p:nvPr/>
        </p:nvPicPr>
        <p:blipFill rotWithShape="1">
          <a:blip r:embed="rId8">
            <a:extLst>
              <a:ext uri="{28A0092B-C50C-407E-A947-70E740481C1C}">
                <a14:useLocalDpi xmlns:a14="http://schemas.microsoft.com/office/drawing/2010/main" val="0"/>
              </a:ext>
            </a:extLst>
          </a:blip>
          <a:srcRect b="16445"/>
          <a:stretch/>
        </p:blipFill>
        <p:spPr>
          <a:xfrm>
            <a:off x="7184014" y="2448425"/>
            <a:ext cx="1097943" cy="917386"/>
          </a:xfrm>
          <a:prstGeom prst="rect">
            <a:avLst/>
          </a:prstGeom>
        </p:spPr>
      </p:pic>
      <p:pic>
        <p:nvPicPr>
          <p:cNvPr id="199" name="Picture 198">
            <a:extLst>
              <a:ext uri="{FF2B5EF4-FFF2-40B4-BE49-F238E27FC236}">
                <a16:creationId xmlns:a16="http://schemas.microsoft.com/office/drawing/2014/main" id="{3C3C4D25-903D-E4DF-B7C0-54CC2AA38DBD}"/>
              </a:ext>
            </a:extLst>
          </p:cNvPr>
          <p:cNvPicPr>
            <a:picLocks noChangeAspect="1"/>
          </p:cNvPicPr>
          <p:nvPr/>
        </p:nvPicPr>
        <p:blipFill rotWithShape="1">
          <a:blip r:embed="rId9">
            <a:extLst>
              <a:ext uri="{28A0092B-C50C-407E-A947-70E740481C1C}">
                <a14:useLocalDpi xmlns:a14="http://schemas.microsoft.com/office/drawing/2010/main" val="0"/>
              </a:ext>
            </a:extLst>
          </a:blip>
          <a:srcRect b="17094"/>
          <a:stretch/>
        </p:blipFill>
        <p:spPr>
          <a:xfrm>
            <a:off x="7200572" y="1783199"/>
            <a:ext cx="1097943" cy="910266"/>
          </a:xfrm>
          <a:prstGeom prst="rect">
            <a:avLst/>
          </a:prstGeom>
        </p:spPr>
      </p:pic>
      <p:pic>
        <p:nvPicPr>
          <p:cNvPr id="196" name="Picture 195">
            <a:extLst>
              <a:ext uri="{FF2B5EF4-FFF2-40B4-BE49-F238E27FC236}">
                <a16:creationId xmlns:a16="http://schemas.microsoft.com/office/drawing/2014/main" id="{9453C574-98AA-4114-759A-E0B08BECB3A7}"/>
              </a:ext>
            </a:extLst>
          </p:cNvPr>
          <p:cNvPicPr>
            <a:picLocks noChangeAspect="1"/>
          </p:cNvPicPr>
          <p:nvPr/>
        </p:nvPicPr>
        <p:blipFill rotWithShape="1">
          <a:blip r:embed="rId10">
            <a:extLst>
              <a:ext uri="{28A0092B-C50C-407E-A947-70E740481C1C}">
                <a14:useLocalDpi xmlns:a14="http://schemas.microsoft.com/office/drawing/2010/main" val="0"/>
              </a:ext>
            </a:extLst>
          </a:blip>
          <a:srcRect b="21631"/>
          <a:stretch/>
        </p:blipFill>
        <p:spPr>
          <a:xfrm>
            <a:off x="7199915" y="1066009"/>
            <a:ext cx="1097943" cy="860442"/>
          </a:xfrm>
          <a:prstGeom prst="rect">
            <a:avLst/>
          </a:prstGeom>
        </p:spPr>
      </p:pic>
      <p:pic>
        <p:nvPicPr>
          <p:cNvPr id="193" name="Picture 192">
            <a:extLst>
              <a:ext uri="{FF2B5EF4-FFF2-40B4-BE49-F238E27FC236}">
                <a16:creationId xmlns:a16="http://schemas.microsoft.com/office/drawing/2014/main" id="{01B02557-CD04-9BB8-8606-F565EC1B3BD4}"/>
              </a:ext>
            </a:extLst>
          </p:cNvPr>
          <p:cNvPicPr>
            <a:picLocks noChangeAspect="1"/>
          </p:cNvPicPr>
          <p:nvPr/>
        </p:nvPicPr>
        <p:blipFill rotWithShape="1">
          <a:blip r:embed="rId11">
            <a:extLst>
              <a:ext uri="{28A0092B-C50C-407E-A947-70E740481C1C}">
                <a14:useLocalDpi xmlns:a14="http://schemas.microsoft.com/office/drawing/2010/main" val="0"/>
              </a:ext>
            </a:extLst>
          </a:blip>
          <a:srcRect b="14792"/>
          <a:stretch/>
        </p:blipFill>
        <p:spPr>
          <a:xfrm>
            <a:off x="7206194" y="231403"/>
            <a:ext cx="1097943" cy="935529"/>
          </a:xfrm>
          <a:prstGeom prst="rect">
            <a:avLst/>
          </a:prstGeom>
        </p:spPr>
      </p:pic>
      <p:pic>
        <p:nvPicPr>
          <p:cNvPr id="96" name="Picture 95">
            <a:extLst>
              <a:ext uri="{FF2B5EF4-FFF2-40B4-BE49-F238E27FC236}">
                <a16:creationId xmlns:a16="http://schemas.microsoft.com/office/drawing/2014/main" id="{F6EF6A42-8CD4-5356-D51E-0DEC76A16016}"/>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50" r="1"/>
          <a:stretch/>
        </p:blipFill>
        <p:spPr>
          <a:xfrm>
            <a:off x="9104854" y="3145898"/>
            <a:ext cx="1030859" cy="1030357"/>
          </a:xfrm>
          <a:prstGeom prst="rect">
            <a:avLst/>
          </a:prstGeom>
        </p:spPr>
      </p:pic>
      <p:pic>
        <p:nvPicPr>
          <p:cNvPr id="112" name="Picture 111">
            <a:extLst>
              <a:ext uri="{FF2B5EF4-FFF2-40B4-BE49-F238E27FC236}">
                <a16:creationId xmlns:a16="http://schemas.microsoft.com/office/drawing/2014/main" id="{84B941D4-FFA9-DB71-10FD-A8CF95951FC9}"/>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203029" y="3109412"/>
            <a:ext cx="1030357" cy="1030357"/>
          </a:xfrm>
          <a:prstGeom prst="rect">
            <a:avLst/>
          </a:prstGeom>
        </p:spPr>
      </p:pic>
      <p:pic>
        <p:nvPicPr>
          <p:cNvPr id="120" name="Picture 119">
            <a:extLst>
              <a:ext uri="{FF2B5EF4-FFF2-40B4-BE49-F238E27FC236}">
                <a16:creationId xmlns:a16="http://schemas.microsoft.com/office/drawing/2014/main" id="{969F16F3-33DD-6273-67DE-CA172BD8D264}"/>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b="27366"/>
          <a:stretch/>
        </p:blipFill>
        <p:spPr>
          <a:xfrm>
            <a:off x="8194024" y="2496739"/>
            <a:ext cx="1030357" cy="748391"/>
          </a:xfrm>
          <a:prstGeom prst="rect">
            <a:avLst/>
          </a:prstGeom>
        </p:spPr>
      </p:pic>
      <p:pic>
        <p:nvPicPr>
          <p:cNvPr id="116" name="Picture 115">
            <a:extLst>
              <a:ext uri="{FF2B5EF4-FFF2-40B4-BE49-F238E27FC236}">
                <a16:creationId xmlns:a16="http://schemas.microsoft.com/office/drawing/2014/main" id="{B74C8305-5147-EAD6-5B04-F8511B2E6230}"/>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b="26614"/>
          <a:stretch/>
        </p:blipFill>
        <p:spPr>
          <a:xfrm>
            <a:off x="8211370" y="1107743"/>
            <a:ext cx="1030357" cy="756132"/>
          </a:xfrm>
          <a:prstGeom prst="rect">
            <a:avLst/>
          </a:prstGeom>
        </p:spPr>
      </p:pic>
      <p:pic>
        <p:nvPicPr>
          <p:cNvPr id="109" name="Picture 108">
            <a:extLst>
              <a:ext uri="{FF2B5EF4-FFF2-40B4-BE49-F238E27FC236}">
                <a16:creationId xmlns:a16="http://schemas.microsoft.com/office/drawing/2014/main" id="{1CFBFFAB-9CBB-59AE-30A3-126925BC29AE}"/>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b="19944"/>
          <a:stretch/>
        </p:blipFill>
        <p:spPr>
          <a:xfrm>
            <a:off x="8191675" y="273972"/>
            <a:ext cx="1030357" cy="824860"/>
          </a:xfrm>
          <a:prstGeom prst="rect">
            <a:avLst/>
          </a:prstGeom>
        </p:spPr>
      </p:pic>
      <p:pic>
        <p:nvPicPr>
          <p:cNvPr id="98" name="Picture 97">
            <a:extLst>
              <a:ext uri="{FF2B5EF4-FFF2-40B4-BE49-F238E27FC236}">
                <a16:creationId xmlns:a16="http://schemas.microsoft.com/office/drawing/2014/main" id="{4171EEB1-46BE-96E5-6533-58C7D31B5107}"/>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b="21770"/>
          <a:stretch/>
        </p:blipFill>
        <p:spPr>
          <a:xfrm>
            <a:off x="9105356" y="2478115"/>
            <a:ext cx="1030357" cy="806052"/>
          </a:xfrm>
          <a:prstGeom prst="rect">
            <a:avLst/>
          </a:prstGeom>
        </p:spPr>
      </p:pic>
      <p:pic>
        <p:nvPicPr>
          <p:cNvPr id="101" name="Picture 100">
            <a:extLst>
              <a:ext uri="{FF2B5EF4-FFF2-40B4-BE49-F238E27FC236}">
                <a16:creationId xmlns:a16="http://schemas.microsoft.com/office/drawing/2014/main" id="{411E5915-BD04-E98C-1F3D-EAAE21BF993B}"/>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b="12358"/>
          <a:stretch/>
        </p:blipFill>
        <p:spPr>
          <a:xfrm>
            <a:off x="9105858" y="1790443"/>
            <a:ext cx="1030357" cy="903022"/>
          </a:xfrm>
          <a:prstGeom prst="rect">
            <a:avLst/>
          </a:prstGeom>
        </p:spPr>
      </p:pic>
      <p:pic>
        <p:nvPicPr>
          <p:cNvPr id="103" name="Picture 102">
            <a:extLst>
              <a:ext uri="{FF2B5EF4-FFF2-40B4-BE49-F238E27FC236}">
                <a16:creationId xmlns:a16="http://schemas.microsoft.com/office/drawing/2014/main" id="{99253ADA-576D-CDBA-1399-56CBAA1CD370}"/>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b="19944"/>
          <a:stretch/>
        </p:blipFill>
        <p:spPr>
          <a:xfrm>
            <a:off x="9105858" y="1101590"/>
            <a:ext cx="1030357" cy="824860"/>
          </a:xfrm>
          <a:prstGeom prst="rect">
            <a:avLst/>
          </a:prstGeom>
        </p:spPr>
      </p:pic>
      <p:pic>
        <p:nvPicPr>
          <p:cNvPr id="105" name="Picture 104">
            <a:extLst>
              <a:ext uri="{FF2B5EF4-FFF2-40B4-BE49-F238E27FC236}">
                <a16:creationId xmlns:a16="http://schemas.microsoft.com/office/drawing/2014/main" id="{D8991674-B77A-60A9-E987-9B2F7C752BF4}"/>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b="13402"/>
          <a:stretch/>
        </p:blipFill>
        <p:spPr>
          <a:xfrm>
            <a:off x="9106360" y="233918"/>
            <a:ext cx="1030357" cy="892269"/>
          </a:xfrm>
          <a:prstGeom prst="rect">
            <a:avLst/>
          </a:prstGeom>
        </p:spPr>
      </p:pic>
      <p:pic>
        <p:nvPicPr>
          <p:cNvPr id="88" name="Picture 87">
            <a:extLst>
              <a:ext uri="{FF2B5EF4-FFF2-40B4-BE49-F238E27FC236}">
                <a16:creationId xmlns:a16="http://schemas.microsoft.com/office/drawing/2014/main" id="{CE8F897E-CAD2-BABF-59AD-1F929D3002E7}"/>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244618" y="3157593"/>
            <a:ext cx="1030357" cy="1030357"/>
          </a:xfrm>
          <a:prstGeom prst="rect">
            <a:avLst/>
          </a:prstGeom>
        </p:spPr>
      </p:pic>
      <p:pic>
        <p:nvPicPr>
          <p:cNvPr id="92" name="Picture 91">
            <a:extLst>
              <a:ext uri="{FF2B5EF4-FFF2-40B4-BE49-F238E27FC236}">
                <a16:creationId xmlns:a16="http://schemas.microsoft.com/office/drawing/2014/main" id="{954D0A91-4449-836C-BC10-029A1221EB1C}"/>
              </a:ext>
            </a:extLst>
          </p:cNvPr>
          <p:cNvPicPr>
            <a:picLocks noChangeAspect="1"/>
          </p:cNvPicPr>
          <p:nvPr/>
        </p:nvPicPr>
        <p:blipFill rotWithShape="1">
          <a:blip r:embed="rId21" cstate="print">
            <a:extLst>
              <a:ext uri="{28A0092B-C50C-407E-A947-70E740481C1C}">
                <a14:useLocalDpi xmlns:a14="http://schemas.microsoft.com/office/drawing/2010/main" val="0"/>
              </a:ext>
            </a:extLst>
          </a:blip>
          <a:srcRect b="15549"/>
          <a:stretch/>
        </p:blipFill>
        <p:spPr>
          <a:xfrm>
            <a:off x="5244619" y="2496847"/>
            <a:ext cx="1030357" cy="870145"/>
          </a:xfrm>
          <a:prstGeom prst="rect">
            <a:avLst/>
          </a:prstGeom>
        </p:spPr>
      </p:pic>
      <p:pic>
        <p:nvPicPr>
          <p:cNvPr id="86" name="Picture 85">
            <a:extLst>
              <a:ext uri="{FF2B5EF4-FFF2-40B4-BE49-F238E27FC236}">
                <a16:creationId xmlns:a16="http://schemas.microsoft.com/office/drawing/2014/main" id="{9D0E63CA-099F-EA25-8C4D-E8A7639F2158}"/>
              </a:ext>
            </a:extLst>
          </p:cNvPr>
          <p:cNvPicPr>
            <a:picLocks noChangeAspect="1"/>
          </p:cNvPicPr>
          <p:nvPr/>
        </p:nvPicPr>
        <p:blipFill rotWithShape="1">
          <a:blip r:embed="rId22" cstate="print">
            <a:extLst>
              <a:ext uri="{28A0092B-C50C-407E-A947-70E740481C1C}">
                <a14:useLocalDpi xmlns:a14="http://schemas.microsoft.com/office/drawing/2010/main" val="0"/>
              </a:ext>
            </a:extLst>
          </a:blip>
          <a:srcRect b="22548"/>
          <a:stretch/>
        </p:blipFill>
        <p:spPr>
          <a:xfrm>
            <a:off x="5283629" y="1126187"/>
            <a:ext cx="1030357" cy="798030"/>
          </a:xfrm>
          <a:prstGeom prst="rect">
            <a:avLst/>
          </a:prstGeom>
        </p:spPr>
      </p:pic>
      <p:pic>
        <p:nvPicPr>
          <p:cNvPr id="94" name="Picture 93">
            <a:extLst>
              <a:ext uri="{FF2B5EF4-FFF2-40B4-BE49-F238E27FC236}">
                <a16:creationId xmlns:a16="http://schemas.microsoft.com/office/drawing/2014/main" id="{CCC76894-EBBE-033D-2995-3CC4FDEFF239}"/>
              </a:ext>
            </a:extLst>
          </p:cNvPr>
          <p:cNvPicPr>
            <a:picLocks noChangeAspect="1"/>
          </p:cNvPicPr>
          <p:nvPr/>
        </p:nvPicPr>
        <p:blipFill rotWithShape="1">
          <a:blip r:embed="rId23" cstate="print">
            <a:extLst>
              <a:ext uri="{28A0092B-C50C-407E-A947-70E740481C1C}">
                <a14:useLocalDpi xmlns:a14="http://schemas.microsoft.com/office/drawing/2010/main" val="0"/>
              </a:ext>
            </a:extLst>
          </a:blip>
          <a:srcRect b="11381"/>
          <a:stretch/>
        </p:blipFill>
        <p:spPr>
          <a:xfrm>
            <a:off x="5309980" y="292553"/>
            <a:ext cx="1030357" cy="913088"/>
          </a:xfrm>
          <a:prstGeom prst="rect">
            <a:avLst/>
          </a:prstGeom>
        </p:spPr>
      </p:pic>
      <p:pic>
        <p:nvPicPr>
          <p:cNvPr id="84" name="Picture 83">
            <a:extLst>
              <a:ext uri="{FF2B5EF4-FFF2-40B4-BE49-F238E27FC236}">
                <a16:creationId xmlns:a16="http://schemas.microsoft.com/office/drawing/2014/main" id="{0B6D6826-60D2-5DB3-90CA-8063D6E70240}"/>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247721" y="3146493"/>
            <a:ext cx="1097943" cy="1097943"/>
          </a:xfrm>
          <a:prstGeom prst="rect">
            <a:avLst/>
          </a:prstGeom>
        </p:spPr>
      </p:pic>
      <p:pic>
        <p:nvPicPr>
          <p:cNvPr id="75" name="Picture 74">
            <a:extLst>
              <a:ext uri="{FF2B5EF4-FFF2-40B4-BE49-F238E27FC236}">
                <a16:creationId xmlns:a16="http://schemas.microsoft.com/office/drawing/2014/main" id="{B43F18C2-01D8-A7D0-7807-2E14D4B09F58}"/>
              </a:ext>
            </a:extLst>
          </p:cNvPr>
          <p:cNvPicPr>
            <a:picLocks noChangeAspect="1"/>
          </p:cNvPicPr>
          <p:nvPr/>
        </p:nvPicPr>
        <p:blipFill rotWithShape="1">
          <a:blip r:embed="rId25">
            <a:extLst>
              <a:ext uri="{28A0092B-C50C-407E-A947-70E740481C1C}">
                <a14:useLocalDpi xmlns:a14="http://schemas.microsoft.com/office/drawing/2010/main" val="0"/>
              </a:ext>
            </a:extLst>
          </a:blip>
          <a:srcRect b="17618"/>
          <a:stretch/>
        </p:blipFill>
        <p:spPr>
          <a:xfrm>
            <a:off x="4247721" y="2462495"/>
            <a:ext cx="1097943" cy="904498"/>
          </a:xfrm>
          <a:prstGeom prst="rect">
            <a:avLst/>
          </a:prstGeom>
        </p:spPr>
      </p:pic>
      <p:pic>
        <p:nvPicPr>
          <p:cNvPr id="82" name="Picture 81">
            <a:extLst>
              <a:ext uri="{FF2B5EF4-FFF2-40B4-BE49-F238E27FC236}">
                <a16:creationId xmlns:a16="http://schemas.microsoft.com/office/drawing/2014/main" id="{9AD63FA5-EF11-5EBB-90C1-D1F99C2C5BE4}"/>
              </a:ext>
            </a:extLst>
          </p:cNvPr>
          <p:cNvPicPr>
            <a:picLocks noChangeAspect="1"/>
          </p:cNvPicPr>
          <p:nvPr/>
        </p:nvPicPr>
        <p:blipFill rotWithShape="1">
          <a:blip r:embed="rId26">
            <a:extLst>
              <a:ext uri="{28A0092B-C50C-407E-A947-70E740481C1C}">
                <a14:useLocalDpi xmlns:a14="http://schemas.microsoft.com/office/drawing/2010/main" val="0"/>
              </a:ext>
            </a:extLst>
          </a:blip>
          <a:srcRect b="13007"/>
          <a:stretch/>
        </p:blipFill>
        <p:spPr>
          <a:xfrm>
            <a:off x="4237020" y="1721728"/>
            <a:ext cx="1097943" cy="955126"/>
          </a:xfrm>
          <a:prstGeom prst="rect">
            <a:avLst/>
          </a:prstGeom>
        </p:spPr>
      </p:pic>
      <p:pic>
        <p:nvPicPr>
          <p:cNvPr id="80" name="Picture 79">
            <a:extLst>
              <a:ext uri="{FF2B5EF4-FFF2-40B4-BE49-F238E27FC236}">
                <a16:creationId xmlns:a16="http://schemas.microsoft.com/office/drawing/2014/main" id="{9201EB5F-AD8C-5C62-A866-EAF2AF089A04}"/>
              </a:ext>
            </a:extLst>
          </p:cNvPr>
          <p:cNvPicPr>
            <a:picLocks noChangeAspect="1"/>
          </p:cNvPicPr>
          <p:nvPr/>
        </p:nvPicPr>
        <p:blipFill rotWithShape="1">
          <a:blip r:embed="rId27">
            <a:extLst>
              <a:ext uri="{28A0092B-C50C-407E-A947-70E740481C1C}">
                <a14:useLocalDpi xmlns:a14="http://schemas.microsoft.com/office/drawing/2010/main" val="0"/>
              </a:ext>
            </a:extLst>
          </a:blip>
          <a:srcRect b="13007"/>
          <a:stretch/>
        </p:blipFill>
        <p:spPr>
          <a:xfrm>
            <a:off x="4247721" y="1026908"/>
            <a:ext cx="1097943" cy="955126"/>
          </a:xfrm>
          <a:prstGeom prst="rect">
            <a:avLst/>
          </a:prstGeom>
        </p:spPr>
      </p:pic>
      <p:pic>
        <p:nvPicPr>
          <p:cNvPr id="71" name="Picture 70">
            <a:extLst>
              <a:ext uri="{FF2B5EF4-FFF2-40B4-BE49-F238E27FC236}">
                <a16:creationId xmlns:a16="http://schemas.microsoft.com/office/drawing/2014/main" id="{370326FC-79A2-97CE-9569-E202750379A8}"/>
              </a:ext>
            </a:extLst>
          </p:cNvPr>
          <p:cNvPicPr>
            <a:picLocks noChangeAspect="1"/>
          </p:cNvPicPr>
          <p:nvPr/>
        </p:nvPicPr>
        <p:blipFill rotWithShape="1">
          <a:blip r:embed="rId28">
            <a:extLst>
              <a:ext uri="{28A0092B-C50C-407E-A947-70E740481C1C}">
                <a14:useLocalDpi xmlns:a14="http://schemas.microsoft.com/office/drawing/2010/main" val="0"/>
              </a:ext>
            </a:extLst>
          </a:blip>
          <a:srcRect b="16836"/>
          <a:stretch/>
        </p:blipFill>
        <p:spPr>
          <a:xfrm>
            <a:off x="4247721" y="332607"/>
            <a:ext cx="1097943" cy="913087"/>
          </a:xfrm>
          <a:prstGeom prst="rect">
            <a:avLst/>
          </a:prstGeom>
        </p:spPr>
      </p:pic>
      <p:pic>
        <p:nvPicPr>
          <p:cNvPr id="40" name="Picture 39">
            <a:extLst>
              <a:ext uri="{FF2B5EF4-FFF2-40B4-BE49-F238E27FC236}">
                <a16:creationId xmlns:a16="http://schemas.microsoft.com/office/drawing/2014/main" id="{3C11B930-2FF7-A8D4-EBF9-A3535DF7CED9}"/>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347805" y="3105642"/>
            <a:ext cx="1097943" cy="1097943"/>
          </a:xfrm>
          <a:prstGeom prst="rect">
            <a:avLst/>
          </a:prstGeom>
        </p:spPr>
      </p:pic>
      <p:pic>
        <p:nvPicPr>
          <p:cNvPr id="43" name="Picture 42">
            <a:extLst>
              <a:ext uri="{FF2B5EF4-FFF2-40B4-BE49-F238E27FC236}">
                <a16:creationId xmlns:a16="http://schemas.microsoft.com/office/drawing/2014/main" id="{1DE04601-1439-72BD-2089-3028593CA99E}"/>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3282395" y="3146493"/>
            <a:ext cx="1097943" cy="1097943"/>
          </a:xfrm>
          <a:prstGeom prst="rect">
            <a:avLst/>
          </a:prstGeom>
        </p:spPr>
      </p:pic>
      <p:pic>
        <p:nvPicPr>
          <p:cNvPr id="37" name="Picture 36">
            <a:extLst>
              <a:ext uri="{FF2B5EF4-FFF2-40B4-BE49-F238E27FC236}">
                <a16:creationId xmlns:a16="http://schemas.microsoft.com/office/drawing/2014/main" id="{26C1AA4A-CEBA-164A-0D69-661E56862FE4}"/>
              </a:ext>
            </a:extLst>
          </p:cNvPr>
          <p:cNvPicPr>
            <a:picLocks noChangeAspect="1"/>
          </p:cNvPicPr>
          <p:nvPr/>
        </p:nvPicPr>
        <p:blipFill rotWithShape="1">
          <a:blip r:embed="rId31">
            <a:extLst>
              <a:ext uri="{28A0092B-C50C-407E-A947-70E740481C1C}">
                <a14:useLocalDpi xmlns:a14="http://schemas.microsoft.com/office/drawing/2010/main" val="0"/>
              </a:ext>
            </a:extLst>
          </a:blip>
          <a:srcRect b="19041"/>
          <a:stretch/>
        </p:blipFill>
        <p:spPr>
          <a:xfrm>
            <a:off x="2347805" y="2478114"/>
            <a:ext cx="1097943" cy="888878"/>
          </a:xfrm>
          <a:prstGeom prst="rect">
            <a:avLst/>
          </a:prstGeom>
        </p:spPr>
      </p:pic>
      <p:pic>
        <p:nvPicPr>
          <p:cNvPr id="53" name="Picture 52">
            <a:extLst>
              <a:ext uri="{FF2B5EF4-FFF2-40B4-BE49-F238E27FC236}">
                <a16:creationId xmlns:a16="http://schemas.microsoft.com/office/drawing/2014/main" id="{A27E9EE9-9D65-BA67-182C-5DBE482899E5}"/>
              </a:ext>
            </a:extLst>
          </p:cNvPr>
          <p:cNvPicPr>
            <a:picLocks noChangeAspect="1"/>
          </p:cNvPicPr>
          <p:nvPr/>
        </p:nvPicPr>
        <p:blipFill rotWithShape="1">
          <a:blip r:embed="rId32">
            <a:extLst>
              <a:ext uri="{28A0092B-C50C-407E-A947-70E740481C1C}">
                <a14:useLocalDpi xmlns:a14="http://schemas.microsoft.com/office/drawing/2010/main" val="0"/>
              </a:ext>
            </a:extLst>
          </a:blip>
          <a:srcRect b="19912"/>
          <a:stretch/>
        </p:blipFill>
        <p:spPr>
          <a:xfrm>
            <a:off x="3282396" y="2404855"/>
            <a:ext cx="1097943" cy="879311"/>
          </a:xfrm>
          <a:prstGeom prst="rect">
            <a:avLst/>
          </a:prstGeom>
        </p:spPr>
      </p:pic>
      <p:pic>
        <p:nvPicPr>
          <p:cNvPr id="34" name="Picture 33">
            <a:extLst>
              <a:ext uri="{FF2B5EF4-FFF2-40B4-BE49-F238E27FC236}">
                <a16:creationId xmlns:a16="http://schemas.microsoft.com/office/drawing/2014/main" id="{78342A86-AB93-056C-F513-B054737287B9}"/>
              </a:ext>
            </a:extLst>
          </p:cNvPr>
          <p:cNvPicPr>
            <a:picLocks noChangeAspect="1"/>
          </p:cNvPicPr>
          <p:nvPr/>
        </p:nvPicPr>
        <p:blipFill rotWithShape="1">
          <a:blip r:embed="rId33">
            <a:extLst>
              <a:ext uri="{28A0092B-C50C-407E-A947-70E740481C1C}">
                <a14:useLocalDpi xmlns:a14="http://schemas.microsoft.com/office/drawing/2010/main" val="0"/>
              </a:ext>
            </a:extLst>
          </a:blip>
          <a:srcRect b="19096"/>
          <a:stretch/>
        </p:blipFill>
        <p:spPr>
          <a:xfrm>
            <a:off x="2347805" y="1864903"/>
            <a:ext cx="1097943" cy="888275"/>
          </a:xfrm>
          <a:prstGeom prst="rect">
            <a:avLst/>
          </a:prstGeom>
        </p:spPr>
      </p:pic>
      <p:pic>
        <p:nvPicPr>
          <p:cNvPr id="63" name="Picture 62">
            <a:extLst>
              <a:ext uri="{FF2B5EF4-FFF2-40B4-BE49-F238E27FC236}">
                <a16:creationId xmlns:a16="http://schemas.microsoft.com/office/drawing/2014/main" id="{0C9D9504-6ED8-4BC4-3104-1A6862DBE22B}"/>
              </a:ext>
            </a:extLst>
          </p:cNvPr>
          <p:cNvPicPr>
            <a:picLocks noChangeAspect="1"/>
          </p:cNvPicPr>
          <p:nvPr/>
        </p:nvPicPr>
        <p:blipFill rotWithShape="1">
          <a:blip r:embed="rId34">
            <a:extLst>
              <a:ext uri="{28A0092B-C50C-407E-A947-70E740481C1C}">
                <a14:useLocalDpi xmlns:a14="http://schemas.microsoft.com/office/drawing/2010/main" val="0"/>
              </a:ext>
            </a:extLst>
          </a:blip>
          <a:srcRect b="16836"/>
          <a:stretch/>
        </p:blipFill>
        <p:spPr>
          <a:xfrm>
            <a:off x="3250593" y="1769278"/>
            <a:ext cx="1097943" cy="913086"/>
          </a:xfrm>
          <a:prstGeom prst="rect">
            <a:avLst/>
          </a:prstGeom>
        </p:spPr>
      </p:pic>
      <p:pic>
        <p:nvPicPr>
          <p:cNvPr id="47" name="Picture 46">
            <a:extLst>
              <a:ext uri="{FF2B5EF4-FFF2-40B4-BE49-F238E27FC236}">
                <a16:creationId xmlns:a16="http://schemas.microsoft.com/office/drawing/2014/main" id="{FD77341F-A1AE-DA20-99C9-D4E5F60C2C9A}"/>
              </a:ext>
            </a:extLst>
          </p:cNvPr>
          <p:cNvPicPr>
            <a:picLocks noChangeAspect="1"/>
          </p:cNvPicPr>
          <p:nvPr/>
        </p:nvPicPr>
        <p:blipFill rotWithShape="1">
          <a:blip r:embed="rId35">
            <a:extLst>
              <a:ext uri="{28A0092B-C50C-407E-A947-70E740481C1C}">
                <a14:useLocalDpi xmlns:a14="http://schemas.microsoft.com/office/drawing/2010/main" val="0"/>
              </a:ext>
            </a:extLst>
          </a:blip>
          <a:srcRect b="19913"/>
          <a:stretch/>
        </p:blipFill>
        <p:spPr>
          <a:xfrm>
            <a:off x="3272083" y="1102722"/>
            <a:ext cx="1097943" cy="879311"/>
          </a:xfrm>
          <a:prstGeom prst="rect">
            <a:avLst/>
          </a:prstGeom>
        </p:spPr>
      </p:pic>
      <p:pic>
        <p:nvPicPr>
          <p:cNvPr id="59" name="Picture 58">
            <a:extLst>
              <a:ext uri="{FF2B5EF4-FFF2-40B4-BE49-F238E27FC236}">
                <a16:creationId xmlns:a16="http://schemas.microsoft.com/office/drawing/2014/main" id="{DF69FAE9-EAE0-A3D7-BA30-FB1AAAA3EB8E}"/>
              </a:ext>
            </a:extLst>
          </p:cNvPr>
          <p:cNvPicPr>
            <a:picLocks noChangeAspect="1"/>
          </p:cNvPicPr>
          <p:nvPr/>
        </p:nvPicPr>
        <p:blipFill rotWithShape="1">
          <a:blip r:embed="rId36">
            <a:extLst>
              <a:ext uri="{28A0092B-C50C-407E-A947-70E740481C1C}">
                <a14:useLocalDpi xmlns:a14="http://schemas.microsoft.com/office/drawing/2010/main" val="0"/>
              </a:ext>
            </a:extLst>
          </a:blip>
          <a:srcRect b="19096"/>
          <a:stretch/>
        </p:blipFill>
        <p:spPr>
          <a:xfrm>
            <a:off x="3282397" y="309867"/>
            <a:ext cx="1097943" cy="888276"/>
          </a:xfrm>
          <a:prstGeom prst="rect">
            <a:avLst/>
          </a:prstGeom>
        </p:spPr>
      </p:pic>
      <p:pic>
        <p:nvPicPr>
          <p:cNvPr id="28" name="Picture 27">
            <a:extLst>
              <a:ext uri="{FF2B5EF4-FFF2-40B4-BE49-F238E27FC236}">
                <a16:creationId xmlns:a16="http://schemas.microsoft.com/office/drawing/2014/main" id="{5CC8482D-3A4F-42A1-30D6-CCFC8BF75E38}"/>
              </a:ext>
            </a:extLst>
          </p:cNvPr>
          <p:cNvPicPr>
            <a:picLocks noChangeAspect="1"/>
          </p:cNvPicPr>
          <p:nvPr/>
        </p:nvPicPr>
        <p:blipFill rotWithShape="1">
          <a:blip r:embed="rId37">
            <a:extLst>
              <a:ext uri="{28A0092B-C50C-407E-A947-70E740481C1C}">
                <a14:useLocalDpi xmlns:a14="http://schemas.microsoft.com/office/drawing/2010/main" val="0"/>
              </a:ext>
            </a:extLst>
          </a:blip>
          <a:srcRect b="19041"/>
          <a:stretch/>
        </p:blipFill>
        <p:spPr>
          <a:xfrm>
            <a:off x="2347805" y="1100780"/>
            <a:ext cx="1097943" cy="888878"/>
          </a:xfrm>
          <a:prstGeom prst="rect">
            <a:avLst/>
          </a:prstGeom>
        </p:spPr>
      </p:pic>
      <p:pic>
        <p:nvPicPr>
          <p:cNvPr id="31" name="Picture 30">
            <a:extLst>
              <a:ext uri="{FF2B5EF4-FFF2-40B4-BE49-F238E27FC236}">
                <a16:creationId xmlns:a16="http://schemas.microsoft.com/office/drawing/2014/main" id="{5EB994CD-A3FA-475B-A16F-4CF599AB4E8F}"/>
              </a:ext>
            </a:extLst>
          </p:cNvPr>
          <p:cNvPicPr>
            <a:picLocks noChangeAspect="1"/>
          </p:cNvPicPr>
          <p:nvPr/>
        </p:nvPicPr>
        <p:blipFill rotWithShape="1">
          <a:blip r:embed="rId38">
            <a:extLst>
              <a:ext uri="{28A0092B-C50C-407E-A947-70E740481C1C}">
                <a14:useLocalDpi xmlns:a14="http://schemas.microsoft.com/office/drawing/2010/main" val="0"/>
              </a:ext>
            </a:extLst>
          </a:blip>
          <a:srcRect b="12983"/>
          <a:stretch/>
        </p:blipFill>
        <p:spPr>
          <a:xfrm>
            <a:off x="2347805" y="373951"/>
            <a:ext cx="1097943" cy="955395"/>
          </a:xfrm>
          <a:prstGeom prst="rect">
            <a:avLst/>
          </a:prstGeom>
        </p:spPr>
      </p:pic>
      <p:sp>
        <p:nvSpPr>
          <p:cNvPr id="57" name="TextBox 56">
            <a:extLst>
              <a:ext uri="{FF2B5EF4-FFF2-40B4-BE49-F238E27FC236}">
                <a16:creationId xmlns:a16="http://schemas.microsoft.com/office/drawing/2014/main" id="{D8715D39-092A-599C-02A7-2E1E2E7BDB16}"/>
              </a:ext>
            </a:extLst>
          </p:cNvPr>
          <p:cNvSpPr txBox="1"/>
          <p:nvPr/>
        </p:nvSpPr>
        <p:spPr>
          <a:xfrm>
            <a:off x="2613272" y="282890"/>
            <a:ext cx="614271" cy="307777"/>
          </a:xfrm>
          <a:prstGeom prst="rect">
            <a:avLst/>
          </a:prstGeom>
          <a:noFill/>
        </p:spPr>
        <p:txBody>
          <a:bodyPr wrap="none" rtlCol="0">
            <a:spAutoFit/>
          </a:bodyPr>
          <a:lstStyle/>
          <a:p>
            <a:r>
              <a:rPr lang="en-SG" sz="1400" b="1" dirty="0"/>
              <a:t>Initial</a:t>
            </a:r>
          </a:p>
        </p:txBody>
      </p:sp>
      <p:sp>
        <p:nvSpPr>
          <p:cNvPr id="78" name="TextBox 77">
            <a:extLst>
              <a:ext uri="{FF2B5EF4-FFF2-40B4-BE49-F238E27FC236}">
                <a16:creationId xmlns:a16="http://schemas.microsoft.com/office/drawing/2014/main" id="{2A3515A1-4249-22CB-C531-1ACD96C3252E}"/>
              </a:ext>
            </a:extLst>
          </p:cNvPr>
          <p:cNvSpPr txBox="1"/>
          <p:nvPr/>
        </p:nvSpPr>
        <p:spPr>
          <a:xfrm>
            <a:off x="3610950" y="280865"/>
            <a:ext cx="630301" cy="307777"/>
          </a:xfrm>
          <a:prstGeom prst="rect">
            <a:avLst/>
          </a:prstGeom>
          <a:noFill/>
        </p:spPr>
        <p:txBody>
          <a:bodyPr wrap="none" rtlCol="0">
            <a:spAutoFit/>
          </a:bodyPr>
          <a:lstStyle/>
          <a:p>
            <a:r>
              <a:rPr lang="en-SG" sz="1400" b="1" dirty="0"/>
              <a:t>Gen-1</a:t>
            </a:r>
          </a:p>
        </p:txBody>
      </p:sp>
      <p:sp>
        <p:nvSpPr>
          <p:cNvPr id="99" name="TextBox 98">
            <a:extLst>
              <a:ext uri="{FF2B5EF4-FFF2-40B4-BE49-F238E27FC236}">
                <a16:creationId xmlns:a16="http://schemas.microsoft.com/office/drawing/2014/main" id="{2AA8E655-0BEE-BE62-C51A-1F790ADB9690}"/>
              </a:ext>
            </a:extLst>
          </p:cNvPr>
          <p:cNvSpPr txBox="1"/>
          <p:nvPr/>
        </p:nvSpPr>
        <p:spPr>
          <a:xfrm>
            <a:off x="4546508" y="283407"/>
            <a:ext cx="630301" cy="307777"/>
          </a:xfrm>
          <a:prstGeom prst="rect">
            <a:avLst/>
          </a:prstGeom>
          <a:noFill/>
        </p:spPr>
        <p:txBody>
          <a:bodyPr wrap="none" rtlCol="0">
            <a:spAutoFit/>
          </a:bodyPr>
          <a:lstStyle/>
          <a:p>
            <a:r>
              <a:rPr lang="en-SG" sz="1400" b="1" dirty="0"/>
              <a:t>Gen-3</a:t>
            </a:r>
          </a:p>
        </p:txBody>
      </p:sp>
      <p:sp>
        <p:nvSpPr>
          <p:cNvPr id="110" name="TextBox 109">
            <a:extLst>
              <a:ext uri="{FF2B5EF4-FFF2-40B4-BE49-F238E27FC236}">
                <a16:creationId xmlns:a16="http://schemas.microsoft.com/office/drawing/2014/main" id="{9F3167FD-0981-5BC9-6BF0-7EB58B2602C5}"/>
              </a:ext>
            </a:extLst>
          </p:cNvPr>
          <p:cNvSpPr txBox="1"/>
          <p:nvPr/>
        </p:nvSpPr>
        <p:spPr>
          <a:xfrm>
            <a:off x="5484753" y="283406"/>
            <a:ext cx="630301" cy="307777"/>
          </a:xfrm>
          <a:prstGeom prst="rect">
            <a:avLst/>
          </a:prstGeom>
          <a:noFill/>
        </p:spPr>
        <p:txBody>
          <a:bodyPr wrap="none" rtlCol="0">
            <a:spAutoFit/>
          </a:bodyPr>
          <a:lstStyle/>
          <a:p>
            <a:r>
              <a:rPr lang="en-SG" sz="1400" b="1" dirty="0"/>
              <a:t>Gen-5</a:t>
            </a:r>
          </a:p>
        </p:txBody>
      </p:sp>
      <p:sp>
        <p:nvSpPr>
          <p:cNvPr id="4" name="Slide Number Placeholder 3">
            <a:extLst>
              <a:ext uri="{FF2B5EF4-FFF2-40B4-BE49-F238E27FC236}">
                <a16:creationId xmlns:a16="http://schemas.microsoft.com/office/drawing/2014/main" id="{EAD6C63F-11C8-BC3C-7026-96ED2E35B3B5}"/>
              </a:ext>
            </a:extLst>
          </p:cNvPr>
          <p:cNvSpPr txBox="1">
            <a:spLocks/>
          </p:cNvSpPr>
          <p:nvPr/>
        </p:nvSpPr>
        <p:spPr>
          <a:xfrm>
            <a:off x="6008688" y="6496050"/>
            <a:ext cx="460375" cy="330200"/>
          </a:xfrm>
          <a:prstGeom prst="rect">
            <a:avLst/>
          </a:prstGeom>
        </p:spPr>
        <p:txBody>
          <a:bodyPr/>
          <a:lstStyle>
            <a:defPPr>
              <a:defRPr lang="en-US"/>
            </a:defPPr>
            <a:lvl1pPr marL="0" algn="ctr" defTabSz="914400" rtl="0" eaLnBrk="1" latinLnBrk="0" hangingPunct="1">
              <a:defRPr sz="11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4F0C88-0165-4FC4-8B5E-8BECB1048F4D}" type="slidenum">
              <a:rPr lang="en-US" smtClean="0"/>
              <a:pPr/>
              <a:t>13</a:t>
            </a:fld>
            <a:endParaRPr lang="en-US" dirty="0"/>
          </a:p>
        </p:txBody>
      </p:sp>
      <p:sp>
        <p:nvSpPr>
          <p:cNvPr id="121" name="标题 3">
            <a:extLst>
              <a:ext uri="{FF2B5EF4-FFF2-40B4-BE49-F238E27FC236}">
                <a16:creationId xmlns:a16="http://schemas.microsoft.com/office/drawing/2014/main" id="{51FD69A9-D490-74F3-3D82-859995989780}"/>
              </a:ext>
            </a:extLst>
          </p:cNvPr>
          <p:cNvSpPr>
            <a:spLocks noGrp="1"/>
          </p:cNvSpPr>
          <p:nvPr>
            <p:ph type="title"/>
          </p:nvPr>
        </p:nvSpPr>
        <p:spPr>
          <a:xfrm>
            <a:off x="0" y="4024"/>
            <a:ext cx="1931274" cy="856978"/>
          </a:xfrm>
        </p:spPr>
        <p:txBody>
          <a:bodyPr>
            <a:noAutofit/>
          </a:bodyPr>
          <a:lstStyle/>
          <a:p>
            <a:r>
              <a:rPr lang="en-US" altLang="zh-CN" sz="2800" dirty="0"/>
              <a:t>LLM2FEA </a:t>
            </a:r>
            <a:br>
              <a:rPr lang="en-US" altLang="zh-CN" sz="2800" dirty="0"/>
            </a:br>
            <a:r>
              <a:rPr lang="en-US" altLang="zh-CN" sz="2800" dirty="0"/>
              <a:t>Results</a:t>
            </a:r>
            <a:endParaRPr lang="zh-CN" altLang="en-US" sz="2800" dirty="0"/>
          </a:p>
        </p:txBody>
      </p:sp>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E91944F0-1D36-2419-FD8F-CE2034EA9250}"/>
                  </a:ext>
                </a:extLst>
              </p:cNvPr>
              <p:cNvSpPr txBox="1"/>
              <p:nvPr/>
            </p:nvSpPr>
            <p:spPr>
              <a:xfrm>
                <a:off x="-14814" y="6102475"/>
                <a:ext cx="2610971" cy="2920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SG" sz="1200" i="1">
                              <a:latin typeface="Cambria Math" panose="02040503050406030204" pitchFamily="18" charset="0"/>
                              <a:ea typeface="Cambria Math" panose="02040503050406030204" pitchFamily="18" charset="0"/>
                            </a:rPr>
                          </m:ctrlPr>
                        </m:sSubPr>
                        <m:e>
                          <m:r>
                            <a:rPr lang="en-SG" sz="1200" i="1">
                              <a:latin typeface="Cambria Math" panose="02040503050406030204" pitchFamily="18" charset="0"/>
                              <a:ea typeface="Cambria Math" panose="02040503050406030204" pitchFamily="18" charset="0"/>
                            </a:rPr>
                            <m:t>𝑓</m:t>
                          </m:r>
                        </m:e>
                        <m:sub>
                          <m:r>
                            <a:rPr lang="en-SG" sz="1200" i="1">
                              <a:latin typeface="Cambria Math" panose="02040503050406030204" pitchFamily="18" charset="0"/>
                              <a:ea typeface="Cambria Math" panose="02040503050406030204" pitchFamily="18" charset="0"/>
                            </a:rPr>
                            <m:t>𝑝h𝑦𝑠𝑖𝑐𝑠</m:t>
                          </m:r>
                        </m:sub>
                      </m:sSub>
                      <m:r>
                        <a:rPr lang="en-SG" sz="1200" b="0" i="1" smtClean="0">
                          <a:latin typeface="Cambria Math" panose="02040503050406030204" pitchFamily="18" charset="0"/>
                          <a:ea typeface="Cambria Math" panose="02040503050406030204" pitchFamily="18" charset="0"/>
                        </a:rPr>
                        <m:t>≡</m:t>
                      </m:r>
                      <m:sSub>
                        <m:sSubPr>
                          <m:ctrlPr>
                            <a:rPr lang="en-SG" sz="1200" i="1">
                              <a:latin typeface="Cambria Math" panose="02040503050406030204" pitchFamily="18" charset="0"/>
                              <a:ea typeface="Cambria Math" panose="02040503050406030204" pitchFamily="18" charset="0"/>
                            </a:rPr>
                          </m:ctrlPr>
                        </m:sSubPr>
                        <m:e>
                          <m:r>
                            <a:rPr lang="en-SG" sz="1200" i="1">
                              <a:latin typeface="Cambria Math" panose="02040503050406030204" pitchFamily="18" charset="0"/>
                              <a:ea typeface="Cambria Math" panose="02040503050406030204" pitchFamily="18" charset="0"/>
                            </a:rPr>
                            <m:t>𝑓</m:t>
                          </m:r>
                        </m:e>
                        <m:sub>
                          <m:r>
                            <a:rPr lang="en-SG" sz="1200" b="0" i="1" smtClean="0">
                              <a:latin typeface="Cambria Math" panose="02040503050406030204" pitchFamily="18" charset="0"/>
                              <a:ea typeface="Cambria Math" panose="02040503050406030204" pitchFamily="18" charset="0"/>
                            </a:rPr>
                            <m:t>𝑑𝑟𝑎𝑔</m:t>
                          </m:r>
                        </m:sub>
                      </m:sSub>
                      <m:r>
                        <a:rPr lang="en-SG" sz="1200" b="0" i="1" smtClean="0">
                          <a:latin typeface="Cambria Math" panose="02040503050406030204" pitchFamily="18" charset="0"/>
                          <a:ea typeface="Cambria Math" panose="02040503050406030204" pitchFamily="18" charset="0"/>
                        </a:rPr>
                        <m:t>+</m:t>
                      </m:r>
                      <m:sSub>
                        <m:sSubPr>
                          <m:ctrlPr>
                            <a:rPr lang="en-SG" sz="1200" i="1">
                              <a:latin typeface="Cambria Math" panose="02040503050406030204" pitchFamily="18" charset="0"/>
                              <a:ea typeface="Cambria Math" panose="02040503050406030204" pitchFamily="18" charset="0"/>
                            </a:rPr>
                          </m:ctrlPr>
                        </m:sSubPr>
                        <m:e>
                          <m:r>
                            <a:rPr lang="en-SG" sz="1200" i="1">
                              <a:latin typeface="Cambria Math" panose="02040503050406030204" pitchFamily="18" charset="0"/>
                              <a:ea typeface="Cambria Math" panose="02040503050406030204" pitchFamily="18" charset="0"/>
                            </a:rPr>
                            <m:t>𝑓</m:t>
                          </m:r>
                        </m:e>
                        <m:sub>
                          <m:r>
                            <a:rPr lang="en-SG" sz="1200" b="0" i="1" smtClean="0">
                              <a:latin typeface="Cambria Math" panose="02040503050406030204" pitchFamily="18" charset="0"/>
                              <a:ea typeface="Cambria Math" panose="02040503050406030204" pitchFamily="18" charset="0"/>
                            </a:rPr>
                            <m:t>𝑣𝑜𝑙𝑢𝑚𝑒</m:t>
                          </m:r>
                        </m:sub>
                      </m:sSub>
                      <m:r>
                        <a:rPr lang="en-SG" sz="1200" i="1">
                          <a:latin typeface="Cambria Math" panose="02040503050406030204" pitchFamily="18" charset="0"/>
                          <a:ea typeface="Cambria Math" panose="02040503050406030204" pitchFamily="18" charset="0"/>
                        </a:rPr>
                        <m:t>+</m:t>
                      </m:r>
                      <m:sSub>
                        <m:sSubPr>
                          <m:ctrlPr>
                            <a:rPr lang="en-SG" sz="1200" i="1">
                              <a:latin typeface="Cambria Math" panose="02040503050406030204" pitchFamily="18" charset="0"/>
                              <a:ea typeface="Cambria Math" panose="02040503050406030204" pitchFamily="18" charset="0"/>
                            </a:rPr>
                          </m:ctrlPr>
                        </m:sSubPr>
                        <m:e>
                          <m:r>
                            <a:rPr lang="en-SG" sz="1200" i="1">
                              <a:latin typeface="Cambria Math" panose="02040503050406030204" pitchFamily="18" charset="0"/>
                              <a:ea typeface="Cambria Math" panose="02040503050406030204" pitchFamily="18" charset="0"/>
                            </a:rPr>
                            <m:t>𝑓</m:t>
                          </m:r>
                        </m:e>
                        <m:sub>
                          <m:r>
                            <a:rPr lang="en-SG" sz="1200" b="0" i="1" smtClean="0">
                              <a:latin typeface="Cambria Math" panose="02040503050406030204" pitchFamily="18" charset="0"/>
                              <a:ea typeface="Cambria Math" panose="02040503050406030204" pitchFamily="18" charset="0"/>
                            </a:rPr>
                            <m:t>𝑣𝑖𝑠𝑢𝑎𝑙</m:t>
                          </m:r>
                        </m:sub>
                      </m:sSub>
                    </m:oMath>
                  </m:oMathPara>
                </a14:m>
                <a:endParaRPr lang="en-SG" sz="1200" dirty="0"/>
              </a:p>
            </p:txBody>
          </p:sp>
        </mc:Choice>
        <mc:Fallback xmlns="">
          <p:sp>
            <p:nvSpPr>
              <p:cNvPr id="278" name="TextBox 277">
                <a:extLst>
                  <a:ext uri="{FF2B5EF4-FFF2-40B4-BE49-F238E27FC236}">
                    <a16:creationId xmlns:a16="http://schemas.microsoft.com/office/drawing/2014/main" id="{E91944F0-1D36-2419-FD8F-CE2034EA9250}"/>
                  </a:ext>
                </a:extLst>
              </p:cNvPr>
              <p:cNvSpPr txBox="1">
                <a:spLocks noRot="1" noChangeAspect="1" noMove="1" noResize="1" noEditPoints="1" noAdjustHandles="1" noChangeArrowheads="1" noChangeShapeType="1" noTextEdit="1"/>
              </p:cNvSpPr>
              <p:nvPr/>
            </p:nvSpPr>
            <p:spPr>
              <a:xfrm>
                <a:off x="-14814" y="6102475"/>
                <a:ext cx="2610971" cy="292068"/>
              </a:xfrm>
              <a:prstGeom prst="rect">
                <a:avLst/>
              </a:prstGeom>
              <a:blipFill>
                <a:blip r:embed="rId39"/>
                <a:stretch>
                  <a:fillRect b="-4167"/>
                </a:stretch>
              </a:blipFill>
            </p:spPr>
            <p:txBody>
              <a:bodyPr/>
              <a:lstStyle/>
              <a:p>
                <a:r>
                  <a:rPr lang="en-SG">
                    <a:noFill/>
                  </a:rPr>
                  <a:t> </a:t>
                </a:r>
              </a:p>
            </p:txBody>
          </p:sp>
        </mc:Fallback>
      </mc:AlternateContent>
      <p:cxnSp>
        <p:nvCxnSpPr>
          <p:cNvPr id="3" name="Straight Arrow Connector 2">
            <a:extLst>
              <a:ext uri="{FF2B5EF4-FFF2-40B4-BE49-F238E27FC236}">
                <a16:creationId xmlns:a16="http://schemas.microsoft.com/office/drawing/2014/main" id="{4708DAA5-1D07-3762-643C-9576F37C03B4}"/>
              </a:ext>
            </a:extLst>
          </p:cNvPr>
          <p:cNvCxnSpPr>
            <a:stCxn id="57" idx="3"/>
            <a:endCxn id="78" idx="1"/>
          </p:cNvCxnSpPr>
          <p:nvPr/>
        </p:nvCxnSpPr>
        <p:spPr>
          <a:xfrm flipV="1">
            <a:off x="3227543" y="434754"/>
            <a:ext cx="383407" cy="2025"/>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05D5226-6589-3FDC-6867-CB15D46CF3BD}"/>
              </a:ext>
            </a:extLst>
          </p:cNvPr>
          <p:cNvCxnSpPr>
            <a:cxnSpLocks/>
            <a:stCxn id="78" idx="3"/>
            <a:endCxn id="99" idx="1"/>
          </p:cNvCxnSpPr>
          <p:nvPr/>
        </p:nvCxnSpPr>
        <p:spPr>
          <a:xfrm>
            <a:off x="4241251" y="434754"/>
            <a:ext cx="305257" cy="2542"/>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2B3BACF-F937-E239-BC81-10CF0E2BFF40}"/>
              </a:ext>
            </a:extLst>
          </p:cNvPr>
          <p:cNvCxnSpPr>
            <a:cxnSpLocks/>
            <a:stCxn id="99" idx="3"/>
            <a:endCxn id="110" idx="1"/>
          </p:cNvCxnSpPr>
          <p:nvPr/>
        </p:nvCxnSpPr>
        <p:spPr>
          <a:xfrm flipV="1">
            <a:off x="5176809" y="437295"/>
            <a:ext cx="307944" cy="1"/>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2966CC5-1E92-CC61-1EB0-784312290A7F}"/>
              </a:ext>
            </a:extLst>
          </p:cNvPr>
          <p:cNvSpPr txBox="1"/>
          <p:nvPr/>
        </p:nvSpPr>
        <p:spPr>
          <a:xfrm>
            <a:off x="6460817" y="282890"/>
            <a:ext cx="614271" cy="307777"/>
          </a:xfrm>
          <a:prstGeom prst="rect">
            <a:avLst/>
          </a:prstGeom>
          <a:noFill/>
        </p:spPr>
        <p:txBody>
          <a:bodyPr wrap="none" rtlCol="0">
            <a:spAutoFit/>
          </a:bodyPr>
          <a:lstStyle/>
          <a:p>
            <a:r>
              <a:rPr lang="en-SG" sz="1400" b="1" dirty="0"/>
              <a:t>Initial</a:t>
            </a:r>
          </a:p>
        </p:txBody>
      </p:sp>
      <p:sp>
        <p:nvSpPr>
          <p:cNvPr id="16" name="TextBox 15">
            <a:extLst>
              <a:ext uri="{FF2B5EF4-FFF2-40B4-BE49-F238E27FC236}">
                <a16:creationId xmlns:a16="http://schemas.microsoft.com/office/drawing/2014/main" id="{8915F528-6C3E-9EA5-C626-40600505B190}"/>
              </a:ext>
            </a:extLst>
          </p:cNvPr>
          <p:cNvSpPr txBox="1"/>
          <p:nvPr/>
        </p:nvSpPr>
        <p:spPr>
          <a:xfrm>
            <a:off x="7458495" y="280865"/>
            <a:ext cx="630301" cy="307777"/>
          </a:xfrm>
          <a:prstGeom prst="rect">
            <a:avLst/>
          </a:prstGeom>
          <a:noFill/>
        </p:spPr>
        <p:txBody>
          <a:bodyPr wrap="none" rtlCol="0">
            <a:spAutoFit/>
          </a:bodyPr>
          <a:lstStyle/>
          <a:p>
            <a:r>
              <a:rPr lang="en-SG" sz="1400" b="1" dirty="0"/>
              <a:t>Gen-1</a:t>
            </a:r>
          </a:p>
        </p:txBody>
      </p:sp>
      <p:sp>
        <p:nvSpPr>
          <p:cNvPr id="17" name="TextBox 16">
            <a:extLst>
              <a:ext uri="{FF2B5EF4-FFF2-40B4-BE49-F238E27FC236}">
                <a16:creationId xmlns:a16="http://schemas.microsoft.com/office/drawing/2014/main" id="{16C20D24-8FC6-A111-EE63-CBBFFC0A00B6}"/>
              </a:ext>
            </a:extLst>
          </p:cNvPr>
          <p:cNvSpPr txBox="1"/>
          <p:nvPr/>
        </p:nvSpPr>
        <p:spPr>
          <a:xfrm>
            <a:off x="8394053" y="283407"/>
            <a:ext cx="630301" cy="307777"/>
          </a:xfrm>
          <a:prstGeom prst="rect">
            <a:avLst/>
          </a:prstGeom>
          <a:noFill/>
        </p:spPr>
        <p:txBody>
          <a:bodyPr wrap="none" rtlCol="0">
            <a:spAutoFit/>
          </a:bodyPr>
          <a:lstStyle/>
          <a:p>
            <a:r>
              <a:rPr lang="en-SG" sz="1400" b="1" dirty="0"/>
              <a:t>Gen-3</a:t>
            </a:r>
          </a:p>
        </p:txBody>
      </p:sp>
      <p:sp>
        <p:nvSpPr>
          <p:cNvPr id="18" name="TextBox 17">
            <a:extLst>
              <a:ext uri="{FF2B5EF4-FFF2-40B4-BE49-F238E27FC236}">
                <a16:creationId xmlns:a16="http://schemas.microsoft.com/office/drawing/2014/main" id="{14665792-EF10-C099-91D8-0F80FAE8C447}"/>
              </a:ext>
            </a:extLst>
          </p:cNvPr>
          <p:cNvSpPr txBox="1"/>
          <p:nvPr/>
        </p:nvSpPr>
        <p:spPr>
          <a:xfrm>
            <a:off x="9332298" y="283406"/>
            <a:ext cx="630301" cy="307777"/>
          </a:xfrm>
          <a:prstGeom prst="rect">
            <a:avLst/>
          </a:prstGeom>
          <a:noFill/>
        </p:spPr>
        <p:txBody>
          <a:bodyPr wrap="none" rtlCol="0">
            <a:spAutoFit/>
          </a:bodyPr>
          <a:lstStyle/>
          <a:p>
            <a:r>
              <a:rPr lang="en-SG" sz="1400" b="1" dirty="0"/>
              <a:t>Gen-5</a:t>
            </a:r>
          </a:p>
        </p:txBody>
      </p:sp>
      <p:cxnSp>
        <p:nvCxnSpPr>
          <p:cNvPr id="19" name="Straight Arrow Connector 18">
            <a:extLst>
              <a:ext uri="{FF2B5EF4-FFF2-40B4-BE49-F238E27FC236}">
                <a16:creationId xmlns:a16="http://schemas.microsoft.com/office/drawing/2014/main" id="{4343EF37-2076-7E7C-67E4-C003DD0058C7}"/>
              </a:ext>
            </a:extLst>
          </p:cNvPr>
          <p:cNvCxnSpPr>
            <a:stCxn id="15" idx="3"/>
            <a:endCxn id="16" idx="1"/>
          </p:cNvCxnSpPr>
          <p:nvPr/>
        </p:nvCxnSpPr>
        <p:spPr>
          <a:xfrm flipV="1">
            <a:off x="7075088" y="434754"/>
            <a:ext cx="383407" cy="2025"/>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71F0928-4D6C-B30F-3F47-49DA2EFEEF0A}"/>
              </a:ext>
            </a:extLst>
          </p:cNvPr>
          <p:cNvCxnSpPr>
            <a:cxnSpLocks/>
            <a:stCxn id="16" idx="3"/>
            <a:endCxn id="17" idx="1"/>
          </p:cNvCxnSpPr>
          <p:nvPr/>
        </p:nvCxnSpPr>
        <p:spPr>
          <a:xfrm>
            <a:off x="8088796" y="434754"/>
            <a:ext cx="305257" cy="2542"/>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67BAEF2-E266-3F19-E65D-2F1590B23ED1}"/>
              </a:ext>
            </a:extLst>
          </p:cNvPr>
          <p:cNvCxnSpPr>
            <a:cxnSpLocks/>
            <a:stCxn id="17" idx="3"/>
            <a:endCxn id="18" idx="1"/>
          </p:cNvCxnSpPr>
          <p:nvPr/>
        </p:nvCxnSpPr>
        <p:spPr>
          <a:xfrm flipV="1">
            <a:off x="9024354" y="437295"/>
            <a:ext cx="307944" cy="1"/>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90" name="Picture 89">
            <a:extLst>
              <a:ext uri="{FF2B5EF4-FFF2-40B4-BE49-F238E27FC236}">
                <a16:creationId xmlns:a16="http://schemas.microsoft.com/office/drawing/2014/main" id="{F5C42E08-16CC-F2BF-554E-B2B47318C8E0}"/>
              </a:ext>
            </a:extLst>
          </p:cNvPr>
          <p:cNvPicPr>
            <a:picLocks noChangeAspect="1"/>
          </p:cNvPicPr>
          <p:nvPr/>
        </p:nvPicPr>
        <p:blipFill rotWithShape="1">
          <a:blip r:embed="rId40" cstate="print">
            <a:extLst>
              <a:ext uri="{28A0092B-C50C-407E-A947-70E740481C1C}">
                <a14:useLocalDpi xmlns:a14="http://schemas.microsoft.com/office/drawing/2010/main" val="0"/>
              </a:ext>
            </a:extLst>
          </a:blip>
          <a:srcRect b="14660"/>
          <a:stretch/>
        </p:blipFill>
        <p:spPr>
          <a:xfrm>
            <a:off x="5283127" y="1814153"/>
            <a:ext cx="1030357" cy="879311"/>
          </a:xfrm>
          <a:prstGeom prst="rect">
            <a:avLst/>
          </a:prstGeom>
        </p:spPr>
      </p:pic>
      <p:pic>
        <p:nvPicPr>
          <p:cNvPr id="107" name="Picture 106">
            <a:extLst>
              <a:ext uri="{FF2B5EF4-FFF2-40B4-BE49-F238E27FC236}">
                <a16:creationId xmlns:a16="http://schemas.microsoft.com/office/drawing/2014/main" id="{C3EB0DAA-2053-B151-7EFC-5F06EA8F6D99}"/>
              </a:ext>
            </a:extLst>
          </p:cNvPr>
          <p:cNvPicPr>
            <a:picLocks noChangeAspect="1"/>
          </p:cNvPicPr>
          <p:nvPr/>
        </p:nvPicPr>
        <p:blipFill rotWithShape="1">
          <a:blip r:embed="rId41" cstate="print">
            <a:extLst>
              <a:ext uri="{28A0092B-C50C-407E-A947-70E740481C1C}">
                <a14:useLocalDpi xmlns:a14="http://schemas.microsoft.com/office/drawing/2010/main" val="0"/>
              </a:ext>
            </a:extLst>
          </a:blip>
          <a:srcRect b="16043"/>
          <a:stretch/>
        </p:blipFill>
        <p:spPr>
          <a:xfrm>
            <a:off x="8185019" y="1839277"/>
            <a:ext cx="1030357" cy="865061"/>
          </a:xfrm>
          <a:prstGeom prst="rect">
            <a:avLst/>
          </a:prstGeom>
        </p:spPr>
      </p:pic>
      <p:sp>
        <p:nvSpPr>
          <p:cNvPr id="221" name="TextBox 220">
            <a:extLst>
              <a:ext uri="{FF2B5EF4-FFF2-40B4-BE49-F238E27FC236}">
                <a16:creationId xmlns:a16="http://schemas.microsoft.com/office/drawing/2014/main" id="{780FE6A7-4F06-AACD-BA73-6FB41C669FDD}"/>
              </a:ext>
            </a:extLst>
          </p:cNvPr>
          <p:cNvSpPr txBox="1"/>
          <p:nvPr/>
        </p:nvSpPr>
        <p:spPr>
          <a:xfrm>
            <a:off x="2899386" y="4187950"/>
            <a:ext cx="3131948" cy="307777"/>
          </a:xfrm>
          <a:prstGeom prst="rect">
            <a:avLst/>
          </a:prstGeom>
          <a:noFill/>
        </p:spPr>
        <p:txBody>
          <a:bodyPr wrap="none" rtlCol="0">
            <a:spAutoFit/>
          </a:bodyPr>
          <a:lstStyle/>
          <a:p>
            <a:r>
              <a:rPr lang="en-SG" sz="1400" dirty="0"/>
              <a:t>(a) “A banana airplane in the shape of…”</a:t>
            </a:r>
          </a:p>
        </p:txBody>
      </p:sp>
      <p:sp>
        <p:nvSpPr>
          <p:cNvPr id="223" name="TextBox 222">
            <a:extLst>
              <a:ext uri="{FF2B5EF4-FFF2-40B4-BE49-F238E27FC236}">
                <a16:creationId xmlns:a16="http://schemas.microsoft.com/office/drawing/2014/main" id="{918B31D8-8F17-C178-B0CE-6D7DC37478E1}"/>
              </a:ext>
            </a:extLst>
          </p:cNvPr>
          <p:cNvSpPr txBox="1"/>
          <p:nvPr/>
        </p:nvSpPr>
        <p:spPr>
          <a:xfrm>
            <a:off x="6675450" y="4181873"/>
            <a:ext cx="2764988" cy="307777"/>
          </a:xfrm>
          <a:prstGeom prst="rect">
            <a:avLst/>
          </a:prstGeom>
          <a:noFill/>
        </p:spPr>
        <p:txBody>
          <a:bodyPr wrap="none" rtlCol="0">
            <a:spAutoFit/>
          </a:bodyPr>
          <a:lstStyle/>
          <a:p>
            <a:r>
              <a:rPr lang="en-SG" sz="1400" dirty="0"/>
              <a:t>(b) “A banana car in the shape of…”</a:t>
            </a:r>
          </a:p>
        </p:txBody>
      </p:sp>
    </p:spTree>
    <p:extLst>
      <p:ext uri="{BB962C8B-B14F-4D97-AF65-F5344CB8AC3E}">
        <p14:creationId xmlns:p14="http://schemas.microsoft.com/office/powerpoint/2010/main" val="3738507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AD6C63F-11C8-BC3C-7026-96ED2E35B3B5}"/>
              </a:ext>
            </a:extLst>
          </p:cNvPr>
          <p:cNvSpPr txBox="1">
            <a:spLocks/>
          </p:cNvSpPr>
          <p:nvPr/>
        </p:nvSpPr>
        <p:spPr>
          <a:xfrm>
            <a:off x="6008688" y="6496050"/>
            <a:ext cx="460375" cy="330200"/>
          </a:xfrm>
          <a:prstGeom prst="rect">
            <a:avLst/>
          </a:prstGeom>
        </p:spPr>
        <p:txBody>
          <a:bodyPr/>
          <a:lstStyle>
            <a:defPPr>
              <a:defRPr lang="en-US"/>
            </a:defPPr>
            <a:lvl1pPr marL="0" algn="ctr" defTabSz="914400" rtl="0" eaLnBrk="1" latinLnBrk="0" hangingPunct="1">
              <a:defRPr sz="11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4F0C88-0165-4FC4-8B5E-8BECB1048F4D}" type="slidenum">
              <a:rPr lang="en-US" smtClean="0"/>
              <a:pPr/>
              <a:t>14</a:t>
            </a:fld>
            <a:endParaRPr lang="en-US" dirty="0"/>
          </a:p>
        </p:txBody>
      </p:sp>
      <p:sp>
        <p:nvSpPr>
          <p:cNvPr id="121" name="标题 3">
            <a:extLst>
              <a:ext uri="{FF2B5EF4-FFF2-40B4-BE49-F238E27FC236}">
                <a16:creationId xmlns:a16="http://schemas.microsoft.com/office/drawing/2014/main" id="{51FD69A9-D490-74F3-3D82-859995989780}"/>
              </a:ext>
            </a:extLst>
          </p:cNvPr>
          <p:cNvSpPr>
            <a:spLocks noGrp="1"/>
          </p:cNvSpPr>
          <p:nvPr>
            <p:ph type="title"/>
          </p:nvPr>
        </p:nvSpPr>
        <p:spPr>
          <a:xfrm>
            <a:off x="0" y="4024"/>
            <a:ext cx="1931274" cy="856978"/>
          </a:xfrm>
        </p:spPr>
        <p:txBody>
          <a:bodyPr>
            <a:noAutofit/>
          </a:bodyPr>
          <a:lstStyle/>
          <a:p>
            <a:r>
              <a:rPr lang="en-US" altLang="zh-CN" sz="2800" dirty="0"/>
              <a:t>LLM2FEA </a:t>
            </a:r>
            <a:br>
              <a:rPr lang="en-US" altLang="zh-CN" sz="2800" dirty="0"/>
            </a:br>
            <a:r>
              <a:rPr lang="en-US" altLang="zh-CN" sz="2800" dirty="0"/>
              <a:t>Results</a:t>
            </a:r>
            <a:endParaRPr lang="zh-CN" altLang="en-US" sz="2800" dirty="0"/>
          </a:p>
        </p:txBody>
      </p:sp>
      <p:pic>
        <p:nvPicPr>
          <p:cNvPr id="5" name="Picture 4">
            <a:extLst>
              <a:ext uri="{FF2B5EF4-FFF2-40B4-BE49-F238E27FC236}">
                <a16:creationId xmlns:a16="http://schemas.microsoft.com/office/drawing/2014/main" id="{D5F556B2-1100-8D99-7C18-F7F54194FEA6}"/>
              </a:ext>
            </a:extLst>
          </p:cNvPr>
          <p:cNvPicPr>
            <a:picLocks noChangeAspect="1"/>
          </p:cNvPicPr>
          <p:nvPr/>
        </p:nvPicPr>
        <p:blipFill>
          <a:blip r:embed="rId2"/>
          <a:stretch>
            <a:fillRect/>
          </a:stretch>
        </p:blipFill>
        <p:spPr>
          <a:xfrm>
            <a:off x="4017352" y="1897040"/>
            <a:ext cx="2136450" cy="2080228"/>
          </a:xfrm>
          <a:prstGeom prst="rect">
            <a:avLst/>
          </a:prstGeom>
        </p:spPr>
      </p:pic>
      <p:sp>
        <p:nvSpPr>
          <p:cNvPr id="8" name="TextBox 7">
            <a:extLst>
              <a:ext uri="{FF2B5EF4-FFF2-40B4-BE49-F238E27FC236}">
                <a16:creationId xmlns:a16="http://schemas.microsoft.com/office/drawing/2014/main" id="{5B28E85F-1C0D-FB2C-33F9-0C9237484934}"/>
              </a:ext>
            </a:extLst>
          </p:cNvPr>
          <p:cNvSpPr txBox="1"/>
          <p:nvPr/>
        </p:nvSpPr>
        <p:spPr>
          <a:xfrm>
            <a:off x="3779762" y="3883309"/>
            <a:ext cx="2903537" cy="1323439"/>
          </a:xfrm>
          <a:prstGeom prst="rect">
            <a:avLst/>
          </a:prstGeom>
          <a:noFill/>
        </p:spPr>
        <p:txBody>
          <a:bodyPr wrap="square">
            <a:spAutoFit/>
          </a:bodyPr>
          <a:lstStyle/>
          <a:p>
            <a:r>
              <a:rPr lang="en-SG" sz="1600" dirty="0"/>
              <a:t>“</a:t>
            </a:r>
            <a:r>
              <a:rPr lang="en-SG" sz="1600" i="1" dirty="0"/>
              <a:t>A banana airplane in the shape of a whimsical and unique flying machine adorned with rainbow-colored wings and a smiling banana pilot at the helm.</a:t>
            </a:r>
            <a:r>
              <a:rPr lang="en-SG" sz="1600" dirty="0"/>
              <a:t>”</a:t>
            </a:r>
          </a:p>
        </p:txBody>
      </p:sp>
      <p:pic>
        <p:nvPicPr>
          <p:cNvPr id="10" name="Picture 9">
            <a:extLst>
              <a:ext uri="{FF2B5EF4-FFF2-40B4-BE49-F238E27FC236}">
                <a16:creationId xmlns:a16="http://schemas.microsoft.com/office/drawing/2014/main" id="{4F23E86F-4168-B4B8-CA67-F65C86FC49D3}"/>
              </a:ext>
            </a:extLst>
          </p:cNvPr>
          <p:cNvPicPr>
            <a:picLocks noChangeAspect="1"/>
          </p:cNvPicPr>
          <p:nvPr/>
        </p:nvPicPr>
        <p:blipFill>
          <a:blip r:embed="rId3"/>
          <a:stretch>
            <a:fillRect/>
          </a:stretch>
        </p:blipFill>
        <p:spPr>
          <a:xfrm>
            <a:off x="6595988" y="1897040"/>
            <a:ext cx="2557346" cy="1766335"/>
          </a:xfrm>
          <a:prstGeom prst="rect">
            <a:avLst/>
          </a:prstGeom>
        </p:spPr>
      </p:pic>
      <p:sp>
        <p:nvSpPr>
          <p:cNvPr id="13" name="TextBox 12">
            <a:extLst>
              <a:ext uri="{FF2B5EF4-FFF2-40B4-BE49-F238E27FC236}">
                <a16:creationId xmlns:a16="http://schemas.microsoft.com/office/drawing/2014/main" id="{7C42F3B0-02FB-C652-2350-29BF7EC76313}"/>
              </a:ext>
            </a:extLst>
          </p:cNvPr>
          <p:cNvSpPr txBox="1"/>
          <p:nvPr/>
        </p:nvSpPr>
        <p:spPr>
          <a:xfrm>
            <a:off x="6595988" y="3883309"/>
            <a:ext cx="2557347" cy="1323439"/>
          </a:xfrm>
          <a:prstGeom prst="rect">
            <a:avLst/>
          </a:prstGeom>
          <a:noFill/>
        </p:spPr>
        <p:txBody>
          <a:bodyPr wrap="square">
            <a:spAutoFit/>
          </a:bodyPr>
          <a:lstStyle/>
          <a:p>
            <a:r>
              <a:rPr lang="en-SG" sz="1600" dirty="0"/>
              <a:t>“</a:t>
            </a:r>
            <a:r>
              <a:rPr lang="en-SG" sz="1600" i="1" dirty="0"/>
              <a:t>A banana car in the shape of a futuristic vehicle blending the curves of a banana with innovative design elements</a:t>
            </a:r>
            <a:r>
              <a:rPr lang="en-SG" sz="1600" dirty="0"/>
              <a:t>.”</a:t>
            </a:r>
          </a:p>
        </p:txBody>
      </p:sp>
    </p:spTree>
    <p:extLst>
      <p:ext uri="{BB962C8B-B14F-4D97-AF65-F5344CB8AC3E}">
        <p14:creationId xmlns:p14="http://schemas.microsoft.com/office/powerpoint/2010/main" val="2630749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a:extLst>
              <a:ext uri="{FF2B5EF4-FFF2-40B4-BE49-F238E27FC236}">
                <a16:creationId xmlns:a16="http://schemas.microsoft.com/office/drawing/2014/main" id="{4F0E5B9A-322E-4BA1-85D1-0883E3A1BF99}"/>
              </a:ext>
            </a:extLst>
          </p:cNvPr>
          <p:cNvSpPr txBox="1"/>
          <p:nvPr/>
        </p:nvSpPr>
        <p:spPr>
          <a:xfrm>
            <a:off x="838199" y="1248032"/>
            <a:ext cx="10892481" cy="506292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altLang="zh-CN" sz="1900" b="0" i="0" dirty="0">
                <a:solidFill>
                  <a:srgbClr val="0D0D0D"/>
                </a:solidFill>
                <a:effectLst/>
                <a:latin typeface="Times New Roman" panose="02020603050405020304" pitchFamily="18" charset="0"/>
                <a:cs typeface="Times New Roman" panose="02020603050405020304" pitchFamily="18" charset="0"/>
              </a:rPr>
              <a:t>Recent advancements in generative models, including </a:t>
            </a:r>
            <a:r>
              <a:rPr lang="en-US" altLang="zh-CN" sz="1900" b="1" i="0" dirty="0">
                <a:solidFill>
                  <a:srgbClr val="0D0D0D"/>
                </a:solidFill>
                <a:effectLst/>
                <a:latin typeface="Times New Roman" panose="02020603050405020304" pitchFamily="18" charset="0"/>
                <a:cs typeface="Times New Roman" panose="02020603050405020304" pitchFamily="18" charset="0"/>
              </a:rPr>
              <a:t>large language models </a:t>
            </a:r>
            <a:r>
              <a:rPr lang="en-US" altLang="zh-CN" sz="1900" i="0" dirty="0">
                <a:solidFill>
                  <a:srgbClr val="0D0D0D"/>
                </a:solidFill>
                <a:effectLst/>
                <a:latin typeface="Times New Roman" panose="02020603050405020304" pitchFamily="18" charset="0"/>
                <a:cs typeface="Times New Roman" panose="02020603050405020304" pitchFamily="18" charset="0"/>
              </a:rPr>
              <a:t>and</a:t>
            </a:r>
            <a:r>
              <a:rPr lang="en-US" altLang="zh-CN" sz="1900" b="1" i="0" dirty="0">
                <a:solidFill>
                  <a:srgbClr val="0D0D0D"/>
                </a:solidFill>
                <a:effectLst/>
                <a:latin typeface="Times New Roman" panose="02020603050405020304" pitchFamily="18" charset="0"/>
                <a:cs typeface="Times New Roman" panose="02020603050405020304" pitchFamily="18" charset="0"/>
              </a:rPr>
              <a:t> text-to-</a:t>
            </a:r>
            <a:r>
              <a:rPr lang="en-US" altLang="zh-CN" sz="1900" b="1" i="1" dirty="0">
                <a:solidFill>
                  <a:srgbClr val="0D0D0D"/>
                </a:solidFill>
                <a:effectLst/>
                <a:latin typeface="Times New Roman" panose="02020603050405020304" pitchFamily="18" charset="0"/>
                <a:cs typeface="Times New Roman" panose="02020603050405020304" pitchFamily="18" charset="0"/>
              </a:rPr>
              <a:t>X</a:t>
            </a:r>
            <a:r>
              <a:rPr lang="en-US" altLang="zh-CN" sz="1900" b="1" i="0" dirty="0">
                <a:solidFill>
                  <a:srgbClr val="0D0D0D"/>
                </a:solidFill>
                <a:effectLst/>
                <a:latin typeface="Times New Roman" panose="02020603050405020304" pitchFamily="18" charset="0"/>
                <a:cs typeface="Times New Roman" panose="02020603050405020304" pitchFamily="18" charset="0"/>
              </a:rPr>
              <a:t> generative models</a:t>
            </a:r>
            <a:r>
              <a:rPr lang="en-US" altLang="zh-CN" sz="1900" b="0" i="0" dirty="0">
                <a:solidFill>
                  <a:srgbClr val="0D0D0D"/>
                </a:solidFill>
                <a:effectLst/>
                <a:latin typeface="Times New Roman" panose="02020603050405020304" pitchFamily="18" charset="0"/>
                <a:cs typeface="Times New Roman" panose="02020603050405020304" pitchFamily="18" charset="0"/>
              </a:rPr>
              <a:t>, have significantly influenced various fields and hold great promise in conceptual design.</a:t>
            </a:r>
          </a:p>
          <a:p>
            <a:pPr marL="285750" indent="-285750" algn="just">
              <a:buFont typeface="Arial" panose="020B0604020202020204" pitchFamily="34" charset="0"/>
              <a:buChar char="•"/>
            </a:pPr>
            <a:endParaRPr lang="en-US" sz="19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altLang="zh-CN" sz="1900" b="0" i="0" dirty="0">
                <a:solidFill>
                  <a:srgbClr val="0D0D0D"/>
                </a:solidFill>
                <a:effectLst/>
                <a:latin typeface="Times New Roman" panose="02020603050405020304" pitchFamily="18" charset="0"/>
                <a:cs typeface="Times New Roman" panose="02020603050405020304" pitchFamily="18" charset="0"/>
              </a:rPr>
              <a:t>The application of text-to-</a:t>
            </a:r>
            <a:r>
              <a:rPr lang="en-US" altLang="zh-CN" sz="1900" b="0" i="1" dirty="0">
                <a:solidFill>
                  <a:srgbClr val="0D0D0D"/>
                </a:solidFill>
                <a:effectLst/>
                <a:latin typeface="Times New Roman" panose="02020603050405020304" pitchFamily="18" charset="0"/>
                <a:cs typeface="Times New Roman" panose="02020603050405020304" pitchFamily="18" charset="0"/>
              </a:rPr>
              <a:t>X</a:t>
            </a:r>
            <a:r>
              <a:rPr lang="en-US" altLang="zh-CN" sz="1900" b="0" i="0" dirty="0">
                <a:solidFill>
                  <a:srgbClr val="0D0D0D"/>
                </a:solidFill>
                <a:effectLst/>
                <a:latin typeface="Times New Roman" panose="02020603050405020304" pitchFamily="18" charset="0"/>
                <a:cs typeface="Times New Roman" panose="02020603050405020304" pitchFamily="18" charset="0"/>
              </a:rPr>
              <a:t> generative models has the potential to generate designs that satisfy both </a:t>
            </a:r>
            <a:r>
              <a:rPr lang="en-US" altLang="zh-CN" sz="1900" b="0" i="1" dirty="0">
                <a:solidFill>
                  <a:srgbClr val="00B0F0"/>
                </a:solidFill>
                <a:effectLst/>
                <a:latin typeface="Times New Roman" panose="02020603050405020304" pitchFamily="18" charset="0"/>
                <a:cs typeface="Times New Roman" panose="02020603050405020304" pitchFamily="18" charset="0"/>
              </a:rPr>
              <a:t>visual </a:t>
            </a:r>
            <a:r>
              <a:rPr lang="en-US" altLang="zh-CN" sz="1900" b="0" i="0" dirty="0">
                <a:solidFill>
                  <a:srgbClr val="0D0D0D"/>
                </a:solidFill>
                <a:effectLst/>
                <a:latin typeface="Times New Roman" panose="02020603050405020304" pitchFamily="18" charset="0"/>
                <a:cs typeface="Times New Roman" panose="02020603050405020304" pitchFamily="18" charset="0"/>
              </a:rPr>
              <a:t>and </a:t>
            </a:r>
            <a:r>
              <a:rPr lang="en-US" altLang="zh-CN" sz="1900" b="0" i="1" dirty="0">
                <a:solidFill>
                  <a:srgbClr val="00B0F0"/>
                </a:solidFill>
                <a:effectLst/>
                <a:latin typeface="Times New Roman" panose="02020603050405020304" pitchFamily="18" charset="0"/>
                <a:cs typeface="Times New Roman" panose="02020603050405020304" pitchFamily="18" charset="0"/>
              </a:rPr>
              <a:t>practicality </a:t>
            </a:r>
            <a:r>
              <a:rPr lang="en-US" altLang="zh-CN" sz="1900" b="0" i="0" dirty="0">
                <a:solidFill>
                  <a:srgbClr val="0D0D0D"/>
                </a:solidFill>
                <a:effectLst/>
                <a:latin typeface="Times New Roman" panose="02020603050405020304" pitchFamily="18" charset="0"/>
                <a:cs typeface="Times New Roman" panose="02020603050405020304" pitchFamily="18" charset="0"/>
              </a:rPr>
              <a:t>when guided by user specifications in the form of a prompt. Such a prompt can be a text or other modalities in a free-form format.</a:t>
            </a:r>
          </a:p>
          <a:p>
            <a:pPr marL="285750" indent="-285750" algn="just">
              <a:buFont typeface="Arial" panose="020B0604020202020204" pitchFamily="34" charset="0"/>
              <a:buChar char="•"/>
            </a:pPr>
            <a:endParaRPr lang="en-US" altLang="zh-CN" sz="1900" dirty="0">
              <a:solidFill>
                <a:srgbClr val="0D0D0D"/>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altLang="zh-CN" sz="1900" b="0" dirty="0">
                <a:effectLst/>
                <a:latin typeface="Times New Roman" panose="02020603050405020304" pitchFamily="18" charset="0"/>
                <a:cs typeface="Times New Roman" panose="02020603050405020304" pitchFamily="18" charset="0"/>
              </a:rPr>
              <a:t>The use of prompt not only ease user specification but also allows the generative models to synthesize virtually limitless possibilities, rendering an </a:t>
            </a:r>
            <a:r>
              <a:rPr lang="en-US" altLang="zh-CN" sz="1900" b="0" i="1" dirty="0">
                <a:solidFill>
                  <a:srgbClr val="00B0F0"/>
                </a:solidFill>
                <a:effectLst/>
                <a:latin typeface="Times New Roman" panose="02020603050405020304" pitchFamily="18" charset="0"/>
                <a:cs typeface="Times New Roman" panose="02020603050405020304" pitchFamily="18" charset="0"/>
              </a:rPr>
              <a:t>infinite exploration space</a:t>
            </a:r>
            <a:r>
              <a:rPr lang="en-US" altLang="zh-CN" sz="1900" b="0" dirty="0">
                <a:effectLst/>
                <a:latin typeface="Times New Roman" panose="02020603050405020304" pitchFamily="18" charset="0"/>
                <a:cs typeface="Times New Roman" panose="02020603050405020304" pitchFamily="18" charset="0"/>
              </a:rPr>
              <a:t>.</a:t>
            </a:r>
            <a:endParaRPr lang="en-US" altLang="zh-CN" sz="1900" b="0" i="0" dirty="0">
              <a:solidFill>
                <a:srgbClr val="0D0D0D"/>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900" b="1" dirty="0">
              <a:solidFill>
                <a:srgbClr val="0070C0"/>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altLang="zh-CN" sz="1900" b="0" dirty="0">
                <a:effectLst/>
                <a:latin typeface="Times New Roman" panose="02020603050405020304" pitchFamily="18" charset="0"/>
                <a:cs typeface="Times New Roman" panose="02020603050405020304" pitchFamily="18" charset="0"/>
              </a:rPr>
              <a:t>However, such generative models are </a:t>
            </a:r>
            <a:r>
              <a:rPr lang="en-US" altLang="zh-CN" sz="1900" i="1" dirty="0">
                <a:solidFill>
                  <a:srgbClr val="00B0F0"/>
                </a:solidFill>
                <a:latin typeface="Times New Roman" panose="02020603050405020304" pitchFamily="18" charset="0"/>
                <a:cs typeface="Times New Roman" panose="02020603050405020304" pitchFamily="18" charset="0"/>
              </a:rPr>
              <a:t>highly computational </a:t>
            </a:r>
            <a:r>
              <a:rPr lang="en-US" altLang="zh-CN" sz="1900" dirty="0">
                <a:latin typeface="Times New Roman" panose="02020603050405020304" pitchFamily="18" charset="0"/>
                <a:cs typeface="Times New Roman" panose="02020603050405020304" pitchFamily="18" charset="0"/>
              </a:rPr>
              <a:t>and </a:t>
            </a:r>
            <a:r>
              <a:rPr lang="en-US" altLang="zh-CN" sz="1900" i="1" dirty="0">
                <a:solidFill>
                  <a:srgbClr val="00B0F0"/>
                </a:solidFill>
                <a:latin typeface="Times New Roman" panose="02020603050405020304" pitchFamily="18" charset="0"/>
                <a:cs typeface="Times New Roman" panose="02020603050405020304" pitchFamily="18" charset="0"/>
              </a:rPr>
              <a:t>resource </a:t>
            </a:r>
            <a:r>
              <a:rPr lang="en-US" altLang="zh-CN" sz="1900" b="0" i="1" dirty="0">
                <a:solidFill>
                  <a:srgbClr val="00B0F0"/>
                </a:solidFill>
                <a:effectLst/>
                <a:latin typeface="Times New Roman" panose="02020603050405020304" pitchFamily="18" charset="0"/>
                <a:cs typeface="Times New Roman" panose="02020603050405020304" pitchFamily="18" charset="0"/>
              </a:rPr>
              <a:t>expensive</a:t>
            </a:r>
            <a:r>
              <a:rPr lang="en-US" altLang="zh-CN" sz="1900" b="0" dirty="0">
                <a:effectLst/>
                <a:latin typeface="Times New Roman" panose="02020603050405020304" pitchFamily="18" charset="0"/>
                <a:cs typeface="Times New Roman" panose="02020603050405020304" pitchFamily="18" charset="0"/>
              </a:rPr>
              <a:t> to train and inference, limiting its adoption in many design optimization scenarios. Furthermore, </a:t>
            </a:r>
            <a:r>
              <a:rPr lang="en-SG" altLang="zh-CN" sz="1900" dirty="0">
                <a:latin typeface="Times New Roman" panose="02020603050405020304" pitchFamily="18" charset="0"/>
                <a:cs typeface="Times New Roman" panose="02020603050405020304" pitchFamily="18" charset="0"/>
              </a:rPr>
              <a:t>s</a:t>
            </a:r>
            <a:r>
              <a:rPr lang="en-SG" altLang="zh-CN" sz="1900" b="0" dirty="0">
                <a:effectLst/>
                <a:latin typeface="Times New Roman" panose="02020603050405020304" pitchFamily="18" charset="0"/>
                <a:cs typeface="Times New Roman" panose="02020603050405020304" pitchFamily="18" charset="0"/>
              </a:rPr>
              <a:t>ynthesizing from out-of-distribution prompts with mixed concepts is still a challenge, as text-to-</a:t>
            </a:r>
            <a:r>
              <a:rPr lang="en-SG" altLang="zh-CN" sz="1900" b="0" i="1" dirty="0">
                <a:effectLst/>
                <a:latin typeface="Times New Roman" panose="02020603050405020304" pitchFamily="18" charset="0"/>
                <a:cs typeface="Times New Roman" panose="02020603050405020304" pitchFamily="18" charset="0"/>
              </a:rPr>
              <a:t>X</a:t>
            </a:r>
            <a:r>
              <a:rPr lang="en-SG" altLang="zh-CN" sz="1900" b="0" dirty="0">
                <a:effectLst/>
                <a:latin typeface="Times New Roman" panose="02020603050405020304" pitchFamily="18" charset="0"/>
                <a:cs typeface="Times New Roman" panose="02020603050405020304" pitchFamily="18" charset="0"/>
              </a:rPr>
              <a:t> generative models will suffer from </a:t>
            </a:r>
            <a:r>
              <a:rPr lang="en-SG" altLang="zh-CN" sz="1900" b="0" i="1" dirty="0">
                <a:solidFill>
                  <a:srgbClr val="00B0F0"/>
                </a:solidFill>
                <a:effectLst/>
                <a:latin typeface="Times New Roman" panose="02020603050405020304" pitchFamily="18" charset="0"/>
                <a:cs typeface="Times New Roman" panose="02020603050405020304" pitchFamily="18" charset="0"/>
              </a:rPr>
              <a:t>negative effects of hallucination</a:t>
            </a:r>
            <a:r>
              <a:rPr lang="en-SG" altLang="zh-CN" sz="1900" b="0" dirty="0">
                <a:effectLst/>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endParaRPr lang="en-US" altLang="zh-CN" sz="1900" b="0" dirty="0">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altLang="zh-CN" sz="1900" b="0" dirty="0">
                <a:effectLst/>
                <a:latin typeface="Times New Roman" panose="02020603050405020304" pitchFamily="18" charset="0"/>
                <a:cs typeface="Times New Roman" panose="02020603050405020304" pitchFamily="18" charset="0"/>
              </a:rPr>
              <a:t>This warrants for an investigation of efficient and effective optimization algorithms that can overcome </a:t>
            </a:r>
            <a:r>
              <a:rPr lang="en-US" altLang="zh-CN" sz="1900" dirty="0">
                <a:latin typeface="Times New Roman" panose="02020603050405020304" pitchFamily="18" charset="0"/>
                <a:cs typeface="Times New Roman" panose="02020603050405020304" pitchFamily="18" charset="0"/>
              </a:rPr>
              <a:t>the aforementioned challenges</a:t>
            </a:r>
            <a:r>
              <a:rPr lang="en-US" altLang="zh-CN" sz="1900" b="0" dirty="0">
                <a:effectLst/>
                <a:latin typeface="Times New Roman" panose="02020603050405020304" pitchFamily="18" charset="0"/>
                <a:cs typeface="Times New Roman" panose="02020603050405020304" pitchFamily="18" charset="0"/>
              </a:rPr>
              <a:t>.</a:t>
            </a:r>
            <a:endParaRPr lang="en-US" sz="1900" dirty="0">
              <a:latin typeface="Times New Roman" panose="02020603050405020304" pitchFamily="18" charset="0"/>
              <a:cs typeface="Times New Roman" panose="02020603050405020304" pitchFamily="18" charset="0"/>
            </a:endParaRPr>
          </a:p>
        </p:txBody>
      </p:sp>
      <p:sp>
        <p:nvSpPr>
          <p:cNvPr id="18" name="标题 3">
            <a:extLst>
              <a:ext uri="{FF2B5EF4-FFF2-40B4-BE49-F238E27FC236}">
                <a16:creationId xmlns:a16="http://schemas.microsoft.com/office/drawing/2014/main" id="{66411069-1EF4-8E06-3050-594DC1C29F78}"/>
              </a:ext>
            </a:extLst>
          </p:cNvPr>
          <p:cNvSpPr>
            <a:spLocks noGrp="1"/>
          </p:cNvSpPr>
          <p:nvPr>
            <p:ph type="title"/>
          </p:nvPr>
        </p:nvSpPr>
        <p:spPr>
          <a:xfrm>
            <a:off x="838200" y="365125"/>
            <a:ext cx="10515600" cy="730507"/>
          </a:xfrm>
        </p:spPr>
        <p:txBody>
          <a:bodyPr>
            <a:noAutofit/>
          </a:bodyPr>
          <a:lstStyle/>
          <a:p>
            <a:r>
              <a:rPr lang="en-US" altLang="zh-CN" sz="3600" dirty="0"/>
              <a:t>Background</a:t>
            </a:r>
            <a:endParaRPr lang="zh-CN" altLang="en-US" sz="3600" dirty="0"/>
          </a:p>
        </p:txBody>
      </p:sp>
      <p:sp>
        <p:nvSpPr>
          <p:cNvPr id="2" name="Slide Number Placeholder 3">
            <a:extLst>
              <a:ext uri="{FF2B5EF4-FFF2-40B4-BE49-F238E27FC236}">
                <a16:creationId xmlns:a16="http://schemas.microsoft.com/office/drawing/2014/main" id="{4E47A693-ECDF-2E38-65D2-623352418990}"/>
              </a:ext>
            </a:extLst>
          </p:cNvPr>
          <p:cNvSpPr txBox="1">
            <a:spLocks/>
          </p:cNvSpPr>
          <p:nvPr/>
        </p:nvSpPr>
        <p:spPr>
          <a:xfrm>
            <a:off x="6008688" y="6496050"/>
            <a:ext cx="460375" cy="330200"/>
          </a:xfrm>
          <a:prstGeom prst="rect">
            <a:avLst/>
          </a:prstGeom>
        </p:spPr>
        <p:txBody>
          <a:bodyPr/>
          <a:lstStyle>
            <a:defPPr>
              <a:defRPr lang="en-US"/>
            </a:defPPr>
            <a:lvl1pPr marL="0" algn="ctr" defTabSz="914400" rtl="0" eaLnBrk="1" latinLnBrk="0" hangingPunct="1">
              <a:defRPr sz="11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4F0C88-0165-4FC4-8B5E-8BECB1048F4D}" type="slidenum">
              <a:rPr lang="en-US" smtClean="0"/>
              <a:pPr/>
              <a:t>2</a:t>
            </a:fld>
            <a:endParaRPr lang="en-US" dirty="0"/>
          </a:p>
        </p:txBody>
      </p:sp>
    </p:spTree>
    <p:custDataLst>
      <p:tags r:id="rId1"/>
    </p:custDataLst>
    <p:extLst>
      <p:ext uri="{BB962C8B-B14F-4D97-AF65-F5344CB8AC3E}">
        <p14:creationId xmlns:p14="http://schemas.microsoft.com/office/powerpoint/2010/main" val="1073922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a:extLst>
              <a:ext uri="{FF2B5EF4-FFF2-40B4-BE49-F238E27FC236}">
                <a16:creationId xmlns:a16="http://schemas.microsoft.com/office/drawing/2014/main" id="{4F0E5B9A-322E-4BA1-85D1-0883E3A1BF99}"/>
              </a:ext>
            </a:extLst>
          </p:cNvPr>
          <p:cNvSpPr txBox="1"/>
          <p:nvPr/>
        </p:nvSpPr>
        <p:spPr>
          <a:xfrm>
            <a:off x="838199" y="1248032"/>
            <a:ext cx="10892481" cy="50167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altLang="zh-CN" sz="2000" b="1" i="1" dirty="0">
                <a:solidFill>
                  <a:srgbClr val="0D0D0D"/>
                </a:solidFill>
                <a:latin typeface="Times New Roman" panose="02020603050405020304" pitchFamily="18" charset="0"/>
                <a:cs typeface="Times New Roman" panose="02020603050405020304" pitchFamily="18" charset="0"/>
              </a:rPr>
              <a:t>Why use Large Language Model (LLM)?</a:t>
            </a:r>
            <a:r>
              <a:rPr lang="en-US" altLang="zh-CN" sz="2000" b="1" dirty="0">
                <a:solidFill>
                  <a:srgbClr val="0D0D0D"/>
                </a:solidFill>
                <a:latin typeface="Times New Roman" panose="02020603050405020304" pitchFamily="18" charset="0"/>
                <a:cs typeface="Times New Roman" panose="02020603050405020304" pitchFamily="18" charset="0"/>
              </a:rPr>
              <a:t> </a:t>
            </a:r>
            <a:r>
              <a:rPr lang="en-US" altLang="zh-CN" sz="2000" b="0" i="0" dirty="0">
                <a:solidFill>
                  <a:srgbClr val="0D0D0D"/>
                </a:solidFill>
                <a:effectLst/>
                <a:latin typeface="Times New Roman" panose="02020603050405020304" pitchFamily="18" charset="0"/>
                <a:cs typeface="Times New Roman" panose="02020603050405020304" pitchFamily="18" charset="0"/>
              </a:rPr>
              <a:t>LLM learned from vast knowledge is able to generate human-machine interpretable</a:t>
            </a:r>
            <a:r>
              <a:rPr lang="en-US" altLang="zh-CN" sz="2000" dirty="0">
                <a:solidFill>
                  <a:srgbClr val="0D0D0D"/>
                </a:solidFill>
                <a:latin typeface="Times New Roman" panose="02020603050405020304" pitchFamily="18" charset="0"/>
                <a:cs typeface="Times New Roman" panose="02020603050405020304" pitchFamily="18" charset="0"/>
              </a:rPr>
              <a:t> and </a:t>
            </a:r>
            <a:r>
              <a:rPr lang="en-US" altLang="zh-CN" sz="2000" b="0" i="0" dirty="0">
                <a:solidFill>
                  <a:srgbClr val="0D0D0D"/>
                </a:solidFill>
                <a:effectLst/>
                <a:latin typeface="Times New Roman" panose="02020603050405020304" pitchFamily="18" charset="0"/>
                <a:cs typeface="Times New Roman" panose="02020603050405020304" pitchFamily="18" charset="0"/>
              </a:rPr>
              <a:t>meaningful prompt of variable length</a:t>
            </a:r>
            <a:r>
              <a:rPr lang="en-US" altLang="zh-CN" sz="2000" dirty="0">
                <a:solidFill>
                  <a:srgbClr val="0D0D0D"/>
                </a:solidFill>
                <a:latin typeface="Times New Roman" panose="02020603050405020304" pitchFamily="18" charset="0"/>
                <a:cs typeface="Times New Roman" panose="02020603050405020304" pitchFamily="18" charset="0"/>
              </a:rPr>
              <a:t>.</a:t>
            </a:r>
            <a:r>
              <a:rPr lang="en-US" altLang="zh-CN" sz="2000" b="0" i="0" dirty="0">
                <a:solidFill>
                  <a:srgbClr val="0D0D0D"/>
                </a:solidFill>
                <a:effectLst/>
                <a:latin typeface="Times New Roman" panose="02020603050405020304" pitchFamily="18" charset="0"/>
                <a:cs typeface="Times New Roman" panose="02020603050405020304" pitchFamily="18" charset="0"/>
              </a:rPr>
              <a:t> Furthermore, LLM has shown its capability in following instructions to complete complex optimization tasks and provide human-interpretable reasoning.</a:t>
            </a:r>
            <a:endParaRPr lang="en-US" altLang="zh-CN" sz="2000" b="0" i="1" dirty="0">
              <a:solidFill>
                <a:srgbClr val="00B0F0"/>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altLang="zh-CN" sz="2000" b="1" i="1" dirty="0">
              <a:solidFill>
                <a:srgbClr val="0D0D0D"/>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altLang="zh-CN" sz="2000" b="1" i="1" dirty="0">
                <a:solidFill>
                  <a:srgbClr val="0D0D0D"/>
                </a:solidFill>
                <a:latin typeface="Times New Roman" panose="02020603050405020304" pitchFamily="18" charset="0"/>
                <a:cs typeface="Times New Roman" panose="02020603050405020304" pitchFamily="18" charset="0"/>
              </a:rPr>
              <a:t>Why use evolutionary method? </a:t>
            </a:r>
            <a:r>
              <a:rPr lang="en-US" altLang="zh-CN" sz="2000" dirty="0">
                <a:solidFill>
                  <a:srgbClr val="0D0D0D"/>
                </a:solidFill>
                <a:latin typeface="Times New Roman" panose="02020603050405020304" pitchFamily="18" charset="0"/>
                <a:cs typeface="Times New Roman" panose="02020603050405020304" pitchFamily="18" charset="0"/>
              </a:rPr>
              <a:t>In contrast to conventional prompt optimization methods which confine search to local optima can result in stagnation of prompts, evolutionary methods possess better exploration capability, finding global optima through its variation and selection pressure processes.</a:t>
            </a:r>
            <a:endParaRPr lang="en-US" altLang="zh-CN" sz="2000" i="1" dirty="0">
              <a:solidFill>
                <a:srgbClr val="0D0D0D"/>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altLang="zh-CN" sz="2000" dirty="0">
              <a:solidFill>
                <a:srgbClr val="0D0D0D"/>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altLang="zh-CN" sz="2000" b="1" i="1" dirty="0">
                <a:solidFill>
                  <a:srgbClr val="0D0D0D"/>
                </a:solidFill>
                <a:latin typeface="Times New Roman" panose="02020603050405020304" pitchFamily="18" charset="0"/>
                <a:cs typeface="Times New Roman" panose="02020603050405020304" pitchFamily="18" charset="0"/>
              </a:rPr>
              <a:t>Evolutionary multi-tasking: </a:t>
            </a:r>
            <a:r>
              <a:rPr lang="en-US" altLang="zh-CN" sz="2000" dirty="0">
                <a:solidFill>
                  <a:srgbClr val="0D0D0D"/>
                </a:solidFill>
                <a:latin typeface="Times New Roman" panose="02020603050405020304" pitchFamily="18" charset="0"/>
                <a:cs typeface="Times New Roman" panose="02020603050405020304" pitchFamily="18" charset="0"/>
              </a:rPr>
              <a:t>Presence of underlying inter-tasks relationship allows implicit transfer of knowledge, thereby improving the convergence characteristics of evolutionary methods. This property allows mixture of concepts through inter-pollination of prompts, transferring some characteristics of a concept to another in the generative process.</a:t>
            </a:r>
            <a:endParaRPr lang="en-US" altLang="zh-CN" sz="2000" b="1" i="1" dirty="0">
              <a:solidFill>
                <a:srgbClr val="0D0D0D"/>
              </a:solidFill>
              <a:latin typeface="Times New Roman" panose="02020603050405020304" pitchFamily="18" charset="0"/>
              <a:cs typeface="Times New Roman" panose="02020603050405020304" pitchFamily="18" charset="0"/>
            </a:endParaRPr>
          </a:p>
          <a:p>
            <a:pPr algn="just"/>
            <a:r>
              <a:rPr lang="en-US" altLang="zh-CN" sz="2000" dirty="0">
                <a:solidFill>
                  <a:srgbClr val="0D0D0D"/>
                </a:solidFill>
                <a:latin typeface="Times New Roman" panose="02020603050405020304" pitchFamily="18" charset="0"/>
                <a:cs typeface="Times New Roman" panose="02020603050405020304" pitchFamily="18" charset="0"/>
              </a:rPr>
              <a:t>Leveraging on aforementioned qualities, we proposed a novel LLM driven multi-factorial evolutionary algorithm (LLM2FEA) that imparts evolutionary processes in large language model, with the aim of producing sets of prompt sets in one pass for multi-task optimization.</a:t>
            </a:r>
            <a:endParaRPr lang="en-US" altLang="zh-CN" sz="2000" i="0" dirty="0">
              <a:solidFill>
                <a:srgbClr val="0D0D0D"/>
              </a:solidFill>
              <a:effectLst/>
              <a:latin typeface="Times New Roman" panose="02020603050405020304" pitchFamily="18" charset="0"/>
              <a:cs typeface="Times New Roman" panose="02020603050405020304" pitchFamily="18" charset="0"/>
            </a:endParaRPr>
          </a:p>
        </p:txBody>
      </p:sp>
      <p:sp>
        <p:nvSpPr>
          <p:cNvPr id="18" name="标题 3">
            <a:extLst>
              <a:ext uri="{FF2B5EF4-FFF2-40B4-BE49-F238E27FC236}">
                <a16:creationId xmlns:a16="http://schemas.microsoft.com/office/drawing/2014/main" id="{66411069-1EF4-8E06-3050-594DC1C29F78}"/>
              </a:ext>
            </a:extLst>
          </p:cNvPr>
          <p:cNvSpPr>
            <a:spLocks noGrp="1"/>
          </p:cNvSpPr>
          <p:nvPr>
            <p:ph type="title"/>
          </p:nvPr>
        </p:nvSpPr>
        <p:spPr>
          <a:xfrm>
            <a:off x="838200" y="365125"/>
            <a:ext cx="10515600" cy="730507"/>
          </a:xfrm>
        </p:spPr>
        <p:txBody>
          <a:bodyPr>
            <a:noAutofit/>
          </a:bodyPr>
          <a:lstStyle/>
          <a:p>
            <a:r>
              <a:rPr lang="en-US" altLang="zh-CN" sz="3600" dirty="0"/>
              <a:t>Motivation</a:t>
            </a:r>
            <a:endParaRPr lang="zh-CN" altLang="en-US" sz="3600" dirty="0"/>
          </a:p>
        </p:txBody>
      </p:sp>
      <p:sp>
        <p:nvSpPr>
          <p:cNvPr id="2" name="Slide Number Placeholder 3">
            <a:extLst>
              <a:ext uri="{FF2B5EF4-FFF2-40B4-BE49-F238E27FC236}">
                <a16:creationId xmlns:a16="http://schemas.microsoft.com/office/drawing/2014/main" id="{A710C0DA-C1E4-2E3F-1FAD-0A3C114CE783}"/>
              </a:ext>
            </a:extLst>
          </p:cNvPr>
          <p:cNvSpPr txBox="1">
            <a:spLocks/>
          </p:cNvSpPr>
          <p:nvPr/>
        </p:nvSpPr>
        <p:spPr>
          <a:xfrm>
            <a:off x="6008688" y="6496050"/>
            <a:ext cx="460375" cy="330200"/>
          </a:xfrm>
          <a:prstGeom prst="rect">
            <a:avLst/>
          </a:prstGeom>
        </p:spPr>
        <p:txBody>
          <a:bodyPr/>
          <a:lstStyle>
            <a:defPPr>
              <a:defRPr lang="en-US"/>
            </a:defPPr>
            <a:lvl1pPr marL="0" algn="ctr" defTabSz="914400" rtl="0" eaLnBrk="1" latinLnBrk="0" hangingPunct="1">
              <a:defRPr sz="11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4F0C88-0165-4FC4-8B5E-8BECB1048F4D}" type="slidenum">
              <a:rPr lang="en-US" smtClean="0"/>
              <a:pPr/>
              <a:t>3</a:t>
            </a:fld>
            <a:endParaRPr lang="en-US" dirty="0"/>
          </a:p>
        </p:txBody>
      </p:sp>
    </p:spTree>
    <p:custDataLst>
      <p:tags r:id="rId1"/>
    </p:custDataLst>
    <p:extLst>
      <p:ext uri="{BB962C8B-B14F-4D97-AF65-F5344CB8AC3E}">
        <p14:creationId xmlns:p14="http://schemas.microsoft.com/office/powerpoint/2010/main" val="2909078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8DE0847A-2956-1647-7357-9B188F6FCEB9}"/>
                  </a:ext>
                </a:extLst>
              </p:cNvPr>
              <p:cNvSpPr>
                <a:spLocks noGrp="1"/>
              </p:cNvSpPr>
              <p:nvPr>
                <p:ph idx="1"/>
              </p:nvPr>
            </p:nvSpPr>
            <p:spPr>
              <a:xfrm>
                <a:off x="838199" y="1178012"/>
                <a:ext cx="10989527" cy="5264614"/>
              </a:xfrm>
            </p:spPr>
            <p:txBody>
              <a:bodyPr>
                <a:normAutofit/>
              </a:bodyPr>
              <a:lstStyle/>
              <a:p>
                <a:pPr marL="0" indent="0" algn="just">
                  <a:lnSpc>
                    <a:spcPct val="150000"/>
                  </a:lnSpc>
                  <a:buNone/>
                </a:pPr>
                <a:r>
                  <a:rPr lang="en-SG" sz="2400" dirty="0"/>
                  <a:t>Let </a:t>
                </a:r>
                <a14:m>
                  <m:oMath xmlns:m="http://schemas.openxmlformats.org/officeDocument/2006/math">
                    <m:r>
                      <a:rPr lang="en-SG" sz="2400" b="1" i="1" smtClean="0">
                        <a:latin typeface="Cambria Math" panose="02040503050406030204" pitchFamily="18" charset="0"/>
                        <a:ea typeface="Cambria Math" panose="02040503050406030204" pitchFamily="18" charset="0"/>
                      </a:rPr>
                      <m:t>𝓟</m:t>
                    </m:r>
                  </m:oMath>
                </a14:m>
                <a:r>
                  <a:rPr lang="en-SG" sz="2400" dirty="0"/>
                  <a:t> be the decision space of all prompts and </a:t>
                </a:r>
                <a14:m>
                  <m:oMath xmlns:m="http://schemas.openxmlformats.org/officeDocument/2006/math">
                    <m:r>
                      <a:rPr lang="en-SG" sz="2400" i="1" smtClean="0">
                        <a:latin typeface="Cambria Math" panose="02040503050406030204" pitchFamily="18" charset="0"/>
                        <a:ea typeface="Cambria Math" panose="02040503050406030204" pitchFamily="18" charset="0"/>
                      </a:rPr>
                      <m:t>𝒳</m:t>
                    </m:r>
                  </m:oMath>
                </a14:m>
                <a:r>
                  <a:rPr lang="en-SG" sz="2400" dirty="0"/>
                  <a:t> be the solution space of all</a:t>
                </a:r>
                <a:r>
                  <a:rPr lang="en-SG" sz="2400" i="1" dirty="0"/>
                  <a:t> </a:t>
                </a:r>
                <a:r>
                  <a:rPr lang="en-SG" sz="2400" dirty="0"/>
                  <a:t>outputs generated using a text-to-</a:t>
                </a:r>
                <a:r>
                  <a:rPr lang="en-SG" sz="2400" i="1" dirty="0"/>
                  <a:t>X</a:t>
                </a:r>
                <a:r>
                  <a:rPr lang="en-SG" sz="2400" dirty="0"/>
                  <a:t> generative model </a:t>
                </a:r>
                <a14:m>
                  <m:oMath xmlns:m="http://schemas.openxmlformats.org/officeDocument/2006/math">
                    <m:sSub>
                      <m:sSubPr>
                        <m:ctrlPr>
                          <a:rPr lang="en-SG" sz="2400" i="1">
                            <a:latin typeface="Cambria Math" panose="02040503050406030204" pitchFamily="18" charset="0"/>
                            <a:ea typeface="Cambria Math" panose="02040503050406030204" pitchFamily="18" charset="0"/>
                          </a:rPr>
                        </m:ctrlPr>
                      </m:sSubPr>
                      <m:e>
                        <m:r>
                          <a:rPr lang="en-SG" sz="2400" i="1">
                            <a:latin typeface="Cambria Math" panose="02040503050406030204" pitchFamily="18" charset="0"/>
                            <a:ea typeface="Cambria Math" panose="02040503050406030204" pitchFamily="18" charset="0"/>
                          </a:rPr>
                          <m:t>𝑝</m:t>
                        </m:r>
                      </m:e>
                      <m:sub>
                        <m:r>
                          <a:rPr lang="en-SG" sz="2400" i="1">
                            <a:latin typeface="Cambria Math" panose="02040503050406030204" pitchFamily="18" charset="0"/>
                            <a:ea typeface="Cambria Math" panose="02040503050406030204" pitchFamily="18" charset="0"/>
                          </a:rPr>
                          <m:t>𝜃</m:t>
                        </m:r>
                      </m:sub>
                    </m:sSub>
                  </m:oMath>
                </a14:m>
                <a:r>
                  <a:rPr lang="en-SG" sz="2400" dirty="0"/>
                  <a:t>. Given a set of tasks </a:t>
                </a:r>
                <a14:m>
                  <m:oMath xmlns:m="http://schemas.openxmlformats.org/officeDocument/2006/math">
                    <m:d>
                      <m:dPr>
                        <m:ctrlPr>
                          <a:rPr lang="en-SG" sz="2400" i="1" smtClean="0">
                            <a:latin typeface="Cambria Math" panose="02040503050406030204" pitchFamily="18" charset="0"/>
                          </a:rPr>
                        </m:ctrlPr>
                      </m:dPr>
                      <m:e>
                        <m:r>
                          <a:rPr lang="en-SG" sz="2400" i="1">
                            <a:latin typeface="Cambria Math" panose="02040503050406030204" pitchFamily="18" charset="0"/>
                          </a:rPr>
                          <m:t>𝑖</m:t>
                        </m:r>
                        <m:r>
                          <a:rPr lang="en-SG" sz="2400" i="1">
                            <a:latin typeface="Cambria Math" panose="02040503050406030204" pitchFamily="18" charset="0"/>
                          </a:rPr>
                          <m:t> </m:t>
                        </m:r>
                        <m:r>
                          <a:rPr lang="en-SG" sz="2400" i="1">
                            <a:latin typeface="Cambria Math" panose="02040503050406030204" pitchFamily="18" charset="0"/>
                            <a:ea typeface="Cambria Math" panose="02040503050406030204" pitchFamily="18" charset="0"/>
                          </a:rPr>
                          <m:t>𝜖</m:t>
                        </m:r>
                        <m:r>
                          <a:rPr lang="en-SG" sz="2400" i="1">
                            <a:latin typeface="Cambria Math" panose="02040503050406030204" pitchFamily="18" charset="0"/>
                            <a:ea typeface="Cambria Math" panose="02040503050406030204" pitchFamily="18" charset="0"/>
                          </a:rPr>
                          <m:t> </m:t>
                        </m:r>
                        <m:d>
                          <m:dPr>
                            <m:begChr m:val="{"/>
                            <m:endChr m:val="}"/>
                            <m:ctrlPr>
                              <a:rPr lang="en-SG" sz="2400" i="1">
                                <a:latin typeface="Cambria Math" panose="02040503050406030204" pitchFamily="18" charset="0"/>
                                <a:ea typeface="Cambria Math" panose="02040503050406030204" pitchFamily="18" charset="0"/>
                              </a:rPr>
                            </m:ctrlPr>
                          </m:dPr>
                          <m:e>
                            <m:r>
                              <a:rPr lang="en-SG" sz="2400" i="1">
                                <a:latin typeface="Cambria Math" panose="02040503050406030204" pitchFamily="18" charset="0"/>
                                <a:ea typeface="Cambria Math" panose="02040503050406030204" pitchFamily="18" charset="0"/>
                              </a:rPr>
                              <m:t>1,2,…,</m:t>
                            </m:r>
                            <m:r>
                              <a:rPr lang="en-SG" sz="2400" i="1">
                                <a:latin typeface="Cambria Math" panose="02040503050406030204" pitchFamily="18" charset="0"/>
                                <a:ea typeface="Cambria Math" panose="02040503050406030204" pitchFamily="18" charset="0"/>
                              </a:rPr>
                              <m:t>𝑀</m:t>
                            </m:r>
                          </m:e>
                        </m:d>
                      </m:e>
                    </m:d>
                    <m:r>
                      <a:rPr lang="en-SG" sz="2400" b="0" i="1" smtClean="0">
                        <a:latin typeface="Cambria Math" panose="02040503050406030204" pitchFamily="18" charset="0"/>
                      </a:rPr>
                      <m:t>,</m:t>
                    </m:r>
                  </m:oMath>
                </a14:m>
                <a:r>
                  <a:rPr lang="en-SG" sz="2400" dirty="0"/>
                  <a:t> without loss of generality, the objective function is</a:t>
                </a:r>
              </a:p>
              <a:p>
                <a:pPr marL="457200" lvl="1" indent="0" algn="just">
                  <a:lnSpc>
                    <a:spcPct val="150000"/>
                  </a:lnSpc>
                  <a:spcBef>
                    <a:spcPts val="0"/>
                  </a:spcBef>
                  <a:buNone/>
                </a:pPr>
                <a14:m>
                  <m:oMathPara xmlns:m="http://schemas.openxmlformats.org/officeDocument/2006/math">
                    <m:oMathParaPr>
                      <m:jc m:val="center"/>
                    </m:oMathParaPr>
                    <m:oMath xmlns:m="http://schemas.openxmlformats.org/officeDocument/2006/math">
                      <m:func>
                        <m:funcPr>
                          <m:ctrlPr>
                            <a:rPr lang="en-SG" sz="2000" i="1" smtClean="0">
                              <a:latin typeface="Cambria Math" panose="02040503050406030204" pitchFamily="18" charset="0"/>
                            </a:rPr>
                          </m:ctrlPr>
                        </m:funcPr>
                        <m:fName>
                          <m:limLow>
                            <m:limLowPr>
                              <m:ctrlPr>
                                <a:rPr lang="en-SG" sz="2000" i="1" smtClean="0">
                                  <a:latin typeface="Cambria Math" panose="02040503050406030204" pitchFamily="18" charset="0"/>
                                </a:rPr>
                              </m:ctrlPr>
                            </m:limLowPr>
                            <m:e>
                              <m:r>
                                <m:rPr>
                                  <m:sty m:val="p"/>
                                </m:rPr>
                                <a:rPr lang="en-SG" sz="2000" i="0" smtClean="0">
                                  <a:latin typeface="Cambria Math" panose="02040503050406030204" pitchFamily="18" charset="0"/>
                                </a:rPr>
                                <m:t>min</m:t>
                              </m:r>
                            </m:e>
                            <m:lim>
                              <m:sSub>
                                <m:sSubPr>
                                  <m:ctrlPr>
                                    <a:rPr lang="en-SG" sz="2000" b="1" i="1" smtClean="0">
                                      <a:latin typeface="Cambria Math" panose="02040503050406030204" pitchFamily="18" charset="0"/>
                                    </a:rPr>
                                  </m:ctrlPr>
                                </m:sSubPr>
                                <m:e>
                                  <m:r>
                                    <a:rPr lang="en-SG" sz="2000" b="1" i="1" smtClean="0">
                                      <a:latin typeface="Cambria Math" panose="02040503050406030204" pitchFamily="18" charset="0"/>
                                    </a:rPr>
                                    <m:t>𝒑</m:t>
                                  </m:r>
                                </m:e>
                                <m:sub>
                                  <m:r>
                                    <a:rPr lang="en-SG" sz="2000" b="0" i="1" smtClean="0">
                                      <a:latin typeface="Cambria Math" panose="02040503050406030204" pitchFamily="18" charset="0"/>
                                    </a:rPr>
                                    <m:t>𝑖</m:t>
                                  </m:r>
                                </m:sub>
                              </m:sSub>
                              <m:r>
                                <a:rPr lang="en-SG" sz="2000" b="0" i="1" smtClean="0">
                                  <a:latin typeface="Cambria Math" panose="02040503050406030204" pitchFamily="18" charset="0"/>
                                  <a:ea typeface="Cambria Math" panose="02040503050406030204" pitchFamily="18" charset="0"/>
                                </a:rPr>
                                <m:t>∈</m:t>
                              </m:r>
                              <m:r>
                                <a:rPr lang="en-SG" sz="2000" b="1" i="1" smtClean="0">
                                  <a:latin typeface="Cambria Math" panose="02040503050406030204" pitchFamily="18" charset="0"/>
                                  <a:ea typeface="Cambria Math" panose="02040503050406030204" pitchFamily="18" charset="0"/>
                                </a:rPr>
                                <m:t>𝓟</m:t>
                              </m:r>
                            </m:lim>
                          </m:limLow>
                        </m:fName>
                        <m:e>
                          <m:r>
                            <a:rPr lang="en-SG" sz="2000" b="0" i="1" smtClean="0">
                              <a:latin typeface="Cambria Math" panose="02040503050406030204" pitchFamily="18" charset="0"/>
                            </a:rPr>
                            <m:t>:</m:t>
                          </m:r>
                          <m:sSub>
                            <m:sSubPr>
                              <m:ctrlPr>
                                <a:rPr lang="en-SG" sz="2000" i="1">
                                  <a:latin typeface="Cambria Math" panose="02040503050406030204" pitchFamily="18" charset="0"/>
                                  <a:ea typeface="Cambria Math" panose="02040503050406030204" pitchFamily="18" charset="0"/>
                                </a:rPr>
                              </m:ctrlPr>
                            </m:sSubPr>
                            <m:e>
                              <m:r>
                                <a:rPr lang="en-SG" sz="2000" b="0" i="1" smtClean="0">
                                  <a:latin typeface="Cambria Math" panose="02040503050406030204" pitchFamily="18" charset="0"/>
                                  <a:ea typeface="Cambria Math" panose="02040503050406030204" pitchFamily="18" charset="0"/>
                                </a:rPr>
                                <m:t>        </m:t>
                              </m:r>
                              <m:r>
                                <a:rPr lang="en-SG" sz="2000" i="1">
                                  <a:latin typeface="Cambria Math" panose="02040503050406030204" pitchFamily="18" charset="0"/>
                                  <a:ea typeface="Cambria Math" panose="02040503050406030204" pitchFamily="18" charset="0"/>
                                </a:rPr>
                                <m:t>𝔼</m:t>
                              </m:r>
                            </m:e>
                            <m:sub>
                              <m:r>
                                <a:rPr lang="en-SG" sz="2000" b="1">
                                  <a:latin typeface="Cambria Math" panose="02040503050406030204" pitchFamily="18" charset="0"/>
                                  <a:ea typeface="Cambria Math" panose="02040503050406030204" pitchFamily="18" charset="0"/>
                                </a:rPr>
                                <m:t>𝐱</m:t>
                              </m:r>
                              <m:r>
                                <a:rPr lang="en-SG" sz="2000" b="1" i="1">
                                  <a:latin typeface="Cambria Math" panose="02040503050406030204" pitchFamily="18" charset="0"/>
                                  <a:ea typeface="Cambria Math" panose="02040503050406030204" pitchFamily="18" charset="0"/>
                                </a:rPr>
                                <m:t>~</m:t>
                              </m:r>
                              <m:sSub>
                                <m:sSubPr>
                                  <m:ctrlPr>
                                    <a:rPr lang="en-SG" sz="2000" i="1">
                                      <a:latin typeface="Cambria Math" panose="02040503050406030204" pitchFamily="18" charset="0"/>
                                      <a:ea typeface="Cambria Math" panose="02040503050406030204" pitchFamily="18" charset="0"/>
                                    </a:rPr>
                                  </m:ctrlPr>
                                </m:sSubPr>
                                <m:e>
                                  <m:r>
                                    <a:rPr lang="en-SG" sz="2000" i="1">
                                      <a:latin typeface="Cambria Math" panose="02040503050406030204" pitchFamily="18" charset="0"/>
                                      <a:ea typeface="Cambria Math" panose="02040503050406030204" pitchFamily="18" charset="0"/>
                                    </a:rPr>
                                    <m:t>𝑝</m:t>
                                  </m:r>
                                </m:e>
                                <m:sub>
                                  <m:r>
                                    <a:rPr lang="en-SG" sz="2000" i="1">
                                      <a:latin typeface="Cambria Math" panose="02040503050406030204" pitchFamily="18" charset="0"/>
                                      <a:ea typeface="Cambria Math" panose="02040503050406030204" pitchFamily="18" charset="0"/>
                                    </a:rPr>
                                    <m:t>𝜃</m:t>
                                  </m:r>
                                </m:sub>
                              </m:sSub>
                              <m:d>
                                <m:dPr>
                                  <m:ctrlPr>
                                    <a:rPr lang="en-SG" sz="2000" i="1">
                                      <a:latin typeface="Cambria Math" panose="02040503050406030204" pitchFamily="18" charset="0"/>
                                      <a:ea typeface="Cambria Math" panose="02040503050406030204" pitchFamily="18" charset="0"/>
                                    </a:rPr>
                                  </m:ctrlPr>
                                </m:dPr>
                                <m:e>
                                  <m:r>
                                    <a:rPr lang="en-SG" sz="2000" b="1">
                                      <a:latin typeface="Cambria Math" panose="02040503050406030204" pitchFamily="18" charset="0"/>
                                      <a:ea typeface="Cambria Math" panose="02040503050406030204" pitchFamily="18" charset="0"/>
                                    </a:rPr>
                                    <m:t>𝐱</m:t>
                                  </m:r>
                                </m:e>
                                <m:e>
                                  <m:sSub>
                                    <m:sSubPr>
                                      <m:ctrlPr>
                                        <a:rPr lang="en-SG" sz="2000" b="1" i="1">
                                          <a:latin typeface="Cambria Math" panose="02040503050406030204" pitchFamily="18" charset="0"/>
                                        </a:rPr>
                                      </m:ctrlPr>
                                    </m:sSubPr>
                                    <m:e>
                                      <m:r>
                                        <a:rPr lang="en-SG" sz="2000" b="1" i="1">
                                          <a:latin typeface="Cambria Math" panose="02040503050406030204" pitchFamily="18" charset="0"/>
                                        </a:rPr>
                                        <m:t>𝒑</m:t>
                                      </m:r>
                                    </m:e>
                                    <m:sub>
                                      <m:r>
                                        <a:rPr lang="en-SG" sz="2000" i="1">
                                          <a:latin typeface="Cambria Math" panose="02040503050406030204" pitchFamily="18" charset="0"/>
                                        </a:rPr>
                                        <m:t>𝑖</m:t>
                                      </m:r>
                                    </m:sub>
                                  </m:sSub>
                                </m:e>
                              </m:d>
                            </m:sub>
                          </m:sSub>
                          <m:d>
                            <m:dPr>
                              <m:begChr m:val="["/>
                              <m:endChr m:val="]"/>
                              <m:ctrlPr>
                                <a:rPr lang="en-SG" sz="2000" i="1">
                                  <a:latin typeface="Cambria Math" panose="02040503050406030204" pitchFamily="18" charset="0"/>
                                  <a:ea typeface="Cambria Math" panose="02040503050406030204" pitchFamily="18" charset="0"/>
                                </a:rPr>
                              </m:ctrlPr>
                            </m:dPr>
                            <m:e>
                              <m:sSub>
                                <m:sSubPr>
                                  <m:ctrlPr>
                                    <a:rPr lang="en-SG" sz="2000" i="1">
                                      <a:latin typeface="Cambria Math" panose="02040503050406030204" pitchFamily="18" charset="0"/>
                                      <a:ea typeface="Cambria Math" panose="02040503050406030204" pitchFamily="18" charset="0"/>
                                    </a:rPr>
                                  </m:ctrlPr>
                                </m:sSubPr>
                                <m:e>
                                  <m:r>
                                    <a:rPr lang="en-SG" sz="2000" i="1">
                                      <a:latin typeface="Cambria Math" panose="02040503050406030204" pitchFamily="18" charset="0"/>
                                      <a:ea typeface="Cambria Math" panose="02040503050406030204" pitchFamily="18" charset="0"/>
                                    </a:rPr>
                                    <m:t>𝑓</m:t>
                                  </m:r>
                                </m:e>
                                <m:sub>
                                  <m:r>
                                    <a:rPr lang="en-SG" sz="2000" b="0" i="1" smtClean="0">
                                      <a:latin typeface="Cambria Math" panose="02040503050406030204" pitchFamily="18" charset="0"/>
                                      <a:ea typeface="Cambria Math" panose="02040503050406030204" pitchFamily="18" charset="0"/>
                                    </a:rPr>
                                    <m:t>𝑝h𝑦𝑠𝑖𝑐𝑠</m:t>
                                  </m:r>
                                </m:sub>
                              </m:sSub>
                              <m:d>
                                <m:dPr>
                                  <m:ctrlPr>
                                    <a:rPr lang="en-SG" sz="2000" i="1">
                                      <a:latin typeface="Cambria Math" panose="02040503050406030204" pitchFamily="18" charset="0"/>
                                      <a:ea typeface="Cambria Math" panose="02040503050406030204" pitchFamily="18" charset="0"/>
                                    </a:rPr>
                                  </m:ctrlPr>
                                </m:dPr>
                                <m:e>
                                  <m:r>
                                    <a:rPr lang="en-SG" sz="2000" b="1">
                                      <a:latin typeface="Cambria Math" panose="02040503050406030204" pitchFamily="18" charset="0"/>
                                      <a:ea typeface="Cambria Math" panose="02040503050406030204" pitchFamily="18" charset="0"/>
                                    </a:rPr>
                                    <m:t>𝐱</m:t>
                                  </m:r>
                                </m:e>
                              </m:d>
                              <m:r>
                                <a:rPr lang="en-SG" sz="2000" i="1">
                                  <a:latin typeface="Cambria Math" panose="02040503050406030204" pitchFamily="18" charset="0"/>
                                  <a:ea typeface="Cambria Math" panose="02040503050406030204" pitchFamily="18" charset="0"/>
                                </a:rPr>
                                <m:t>+</m:t>
                              </m:r>
                              <m:r>
                                <a:rPr lang="en-SG" sz="2000" i="1" smtClean="0">
                                  <a:latin typeface="Cambria Math" panose="02040503050406030204" pitchFamily="18" charset="0"/>
                                  <a:ea typeface="Cambria Math" panose="02040503050406030204" pitchFamily="18" charset="0"/>
                                </a:rPr>
                                <m:t>𝛼</m:t>
                              </m:r>
                              <m:d>
                                <m:dPr>
                                  <m:ctrlPr>
                                    <a:rPr lang="en-SG" sz="2000" i="1" smtClean="0">
                                      <a:latin typeface="Cambria Math" panose="02040503050406030204" pitchFamily="18" charset="0"/>
                                      <a:ea typeface="Cambria Math" panose="02040503050406030204" pitchFamily="18" charset="0"/>
                                    </a:rPr>
                                  </m:ctrlPr>
                                </m:dPr>
                                <m:e>
                                  <m:r>
                                    <a:rPr lang="en-SG" sz="2000" b="0" i="1" smtClean="0">
                                      <a:latin typeface="Cambria Math" panose="02040503050406030204" pitchFamily="18" charset="0"/>
                                      <a:ea typeface="Cambria Math" panose="02040503050406030204" pitchFamily="18" charset="0"/>
                                    </a:rPr>
                                    <m:t>1.0−</m:t>
                                  </m:r>
                                  <m:sSub>
                                    <m:sSubPr>
                                      <m:ctrlPr>
                                        <a:rPr lang="en-SG" sz="2000" i="1">
                                          <a:latin typeface="Cambria Math" panose="02040503050406030204" pitchFamily="18" charset="0"/>
                                          <a:ea typeface="Cambria Math" panose="02040503050406030204" pitchFamily="18" charset="0"/>
                                        </a:rPr>
                                      </m:ctrlPr>
                                    </m:sSubPr>
                                    <m:e>
                                      <m:r>
                                        <a:rPr lang="en-SG" sz="2000" i="1">
                                          <a:latin typeface="Cambria Math" panose="02040503050406030204" pitchFamily="18" charset="0"/>
                                          <a:ea typeface="Cambria Math" panose="02040503050406030204" pitchFamily="18" charset="0"/>
                                        </a:rPr>
                                        <m:t>𝑓</m:t>
                                      </m:r>
                                    </m:e>
                                    <m:sub>
                                      <m:r>
                                        <a:rPr lang="en-SG" sz="2000" i="1">
                                          <a:latin typeface="Cambria Math" panose="02040503050406030204" pitchFamily="18" charset="0"/>
                                          <a:ea typeface="Cambria Math" panose="02040503050406030204" pitchFamily="18" charset="0"/>
                                        </a:rPr>
                                        <m:t>𝑣𝑖𝑠𝑢𝑎𝑙</m:t>
                                      </m:r>
                                    </m:sub>
                                  </m:sSub>
                                  <m:d>
                                    <m:dPr>
                                      <m:ctrlPr>
                                        <a:rPr lang="en-SG" sz="2000" i="1">
                                          <a:latin typeface="Cambria Math" panose="02040503050406030204" pitchFamily="18" charset="0"/>
                                          <a:ea typeface="Cambria Math" panose="02040503050406030204" pitchFamily="18" charset="0"/>
                                        </a:rPr>
                                      </m:ctrlPr>
                                    </m:dPr>
                                    <m:e>
                                      <m:r>
                                        <a:rPr lang="en-SG" sz="2000" b="1">
                                          <a:latin typeface="Cambria Math" panose="02040503050406030204" pitchFamily="18" charset="0"/>
                                          <a:ea typeface="Cambria Math" panose="02040503050406030204" pitchFamily="18" charset="0"/>
                                        </a:rPr>
                                        <m:t>𝐱</m:t>
                                      </m:r>
                                    </m:e>
                                    <m:e>
                                      <m:sSub>
                                        <m:sSubPr>
                                          <m:ctrlPr>
                                            <a:rPr lang="en-SG" sz="2000" i="1">
                                              <a:latin typeface="Cambria Math" panose="02040503050406030204" pitchFamily="18" charset="0"/>
                                              <a:ea typeface="Cambria Math" panose="02040503050406030204" pitchFamily="18" charset="0"/>
                                            </a:rPr>
                                          </m:ctrlPr>
                                        </m:sSubPr>
                                        <m:e>
                                          <m:r>
                                            <a:rPr lang="en-SG" sz="2000" b="1" i="1">
                                              <a:latin typeface="Cambria Math" panose="02040503050406030204" pitchFamily="18" charset="0"/>
                                              <a:ea typeface="Cambria Math" panose="02040503050406030204" pitchFamily="18" charset="0"/>
                                            </a:rPr>
                                            <m:t>𝒚</m:t>
                                          </m:r>
                                        </m:e>
                                        <m:sub>
                                          <m:r>
                                            <a:rPr lang="en-SG" sz="2000" i="1">
                                              <a:latin typeface="Cambria Math" panose="02040503050406030204" pitchFamily="18" charset="0"/>
                                              <a:ea typeface="Cambria Math" panose="02040503050406030204" pitchFamily="18" charset="0"/>
                                            </a:rPr>
                                            <m:t>𝑖</m:t>
                                          </m:r>
                                        </m:sub>
                                      </m:sSub>
                                    </m:e>
                                  </m:d>
                                </m:e>
                              </m:d>
                            </m:e>
                          </m:d>
                        </m:e>
                      </m:func>
                    </m:oMath>
                  </m:oMathPara>
                </a14:m>
                <a:endParaRPr lang="en-SG" sz="2000" dirty="0">
                  <a:ea typeface="Cambria Math" panose="02040503050406030204" pitchFamily="18" charset="0"/>
                </a:endParaRPr>
              </a:p>
              <a:p>
                <a:pPr marL="1973263" lvl="1" indent="0" algn="just">
                  <a:lnSpc>
                    <a:spcPct val="150000"/>
                  </a:lnSpc>
                  <a:buNone/>
                </a:pPr>
                <a14:m>
                  <m:oMathPara xmlns:m="http://schemas.openxmlformats.org/officeDocument/2006/math">
                    <m:oMathParaPr>
                      <m:jc m:val="left"/>
                    </m:oMathParaPr>
                    <m:oMath xmlns:m="http://schemas.openxmlformats.org/officeDocument/2006/math">
                      <m:r>
                        <a:rPr lang="en-SG" sz="2400" b="1" i="1" smtClean="0">
                          <a:latin typeface="Cambria Math" panose="02040503050406030204" pitchFamily="18" charset="0"/>
                          <a:ea typeface="Cambria Math" panose="02040503050406030204" pitchFamily="18" charset="0"/>
                        </a:rPr>
                        <m:t>∀</m:t>
                      </m:r>
                      <m:r>
                        <a:rPr lang="en-SG" sz="2400" b="1" smtClean="0">
                          <a:latin typeface="Cambria Math" panose="02040503050406030204" pitchFamily="18" charset="0"/>
                          <a:ea typeface="Cambria Math" panose="02040503050406030204" pitchFamily="18" charset="0"/>
                        </a:rPr>
                        <m:t>𝐱</m:t>
                      </m:r>
                      <m:r>
                        <a:rPr lang="en-SG" sz="2400" b="1" i="1" smtClean="0">
                          <a:latin typeface="Cambria Math" panose="02040503050406030204" pitchFamily="18" charset="0"/>
                          <a:ea typeface="Cambria Math" panose="02040503050406030204" pitchFamily="18" charset="0"/>
                        </a:rPr>
                        <m:t>∈</m:t>
                      </m:r>
                      <m:r>
                        <a:rPr lang="en-SG" i="1">
                          <a:latin typeface="Cambria Math" panose="02040503050406030204" pitchFamily="18" charset="0"/>
                          <a:ea typeface="Cambria Math" panose="02040503050406030204" pitchFamily="18" charset="0"/>
                        </a:rPr>
                        <m:t>𝒳</m:t>
                      </m:r>
                    </m:oMath>
                  </m:oMathPara>
                </a14:m>
                <a:endParaRPr lang="en-SG" dirty="0"/>
              </a:p>
              <a:p>
                <a:pPr marL="0" indent="0" algn="just">
                  <a:lnSpc>
                    <a:spcPct val="150000"/>
                  </a:lnSpc>
                  <a:spcBef>
                    <a:spcPts val="0"/>
                  </a:spcBef>
                  <a:buNone/>
                </a:pPr>
                <a:r>
                  <a:rPr lang="en-SG" sz="2400" dirty="0"/>
                  <a:t>where </a:t>
                </a:r>
                <a14:m>
                  <m:oMath xmlns:m="http://schemas.openxmlformats.org/officeDocument/2006/math">
                    <m:r>
                      <a:rPr lang="en-SG" sz="2400" i="1">
                        <a:latin typeface="Cambria Math" panose="02040503050406030204" pitchFamily="18" charset="0"/>
                        <a:ea typeface="Cambria Math" panose="02040503050406030204" pitchFamily="18" charset="0"/>
                      </a:rPr>
                      <m:t>𝛼</m:t>
                    </m:r>
                  </m:oMath>
                </a14:m>
                <a:r>
                  <a:rPr lang="en-SG" sz="2400" dirty="0"/>
                  <a:t> is the hyperparameter weight, </a:t>
                </a:r>
                <a14:m>
                  <m:oMath xmlns:m="http://schemas.openxmlformats.org/officeDocument/2006/math">
                    <m:sSub>
                      <m:sSubPr>
                        <m:ctrlPr>
                          <a:rPr lang="en-SG" sz="2400" b="1" i="1">
                            <a:latin typeface="Cambria Math" panose="02040503050406030204" pitchFamily="18" charset="0"/>
                          </a:rPr>
                        </m:ctrlPr>
                      </m:sSubPr>
                      <m:e>
                        <m:r>
                          <a:rPr lang="en-SG" sz="2400" b="1" i="1">
                            <a:latin typeface="Cambria Math" panose="02040503050406030204" pitchFamily="18" charset="0"/>
                          </a:rPr>
                          <m:t>𝒑</m:t>
                        </m:r>
                      </m:e>
                      <m:sub>
                        <m:r>
                          <a:rPr lang="en-SG" sz="2400" i="1">
                            <a:latin typeface="Cambria Math" panose="02040503050406030204" pitchFamily="18" charset="0"/>
                          </a:rPr>
                          <m:t>𝑖</m:t>
                        </m:r>
                      </m:sub>
                    </m:sSub>
                  </m:oMath>
                </a14:m>
                <a:r>
                  <a:rPr lang="en-SG" sz="2400" dirty="0"/>
                  <a:t> and </a:t>
                </a:r>
                <a14:m>
                  <m:oMath xmlns:m="http://schemas.openxmlformats.org/officeDocument/2006/math">
                    <m:sSub>
                      <m:sSubPr>
                        <m:ctrlPr>
                          <a:rPr lang="en-SG" sz="2400" i="1">
                            <a:latin typeface="Cambria Math" panose="02040503050406030204" pitchFamily="18" charset="0"/>
                            <a:ea typeface="Cambria Math" panose="02040503050406030204" pitchFamily="18" charset="0"/>
                          </a:rPr>
                        </m:ctrlPr>
                      </m:sSubPr>
                      <m:e>
                        <m:r>
                          <a:rPr lang="en-SG" sz="2400" b="1" i="1">
                            <a:latin typeface="Cambria Math" panose="02040503050406030204" pitchFamily="18" charset="0"/>
                            <a:ea typeface="Cambria Math" panose="02040503050406030204" pitchFamily="18" charset="0"/>
                          </a:rPr>
                          <m:t>𝒚</m:t>
                        </m:r>
                      </m:e>
                      <m:sub>
                        <m:r>
                          <a:rPr lang="en-SG" sz="2400" i="1">
                            <a:latin typeface="Cambria Math" panose="02040503050406030204" pitchFamily="18" charset="0"/>
                            <a:ea typeface="Cambria Math" panose="02040503050406030204" pitchFamily="18" charset="0"/>
                          </a:rPr>
                          <m:t>𝑖</m:t>
                        </m:r>
                      </m:sub>
                    </m:sSub>
                    <m:r>
                      <a:rPr lang="en-SG" sz="2400" i="1">
                        <a:latin typeface="Cambria Math" panose="02040503050406030204" pitchFamily="18" charset="0"/>
                        <a:ea typeface="Cambria Math" panose="02040503050406030204" pitchFamily="18" charset="0"/>
                      </a:rPr>
                      <m:t> </m:t>
                    </m:r>
                  </m:oMath>
                </a14:m>
                <a:r>
                  <a:rPr lang="en-SG" sz="2400" dirty="0"/>
                  <a:t>are the prompt and task label for the </a:t>
                </a:r>
                <a14:m>
                  <m:oMath xmlns:m="http://schemas.openxmlformats.org/officeDocument/2006/math">
                    <m:r>
                      <a:rPr lang="en-SG" sz="2400" i="1">
                        <a:latin typeface="Cambria Math" panose="02040503050406030204" pitchFamily="18" charset="0"/>
                      </a:rPr>
                      <m:t>𝑖</m:t>
                    </m:r>
                  </m:oMath>
                </a14:m>
                <a:r>
                  <a:rPr lang="en-SG" sz="2400" dirty="0"/>
                  <a:t>-</a:t>
                </a:r>
                <a:r>
                  <a:rPr lang="en-SG" sz="2400" dirty="0" err="1"/>
                  <a:t>th</a:t>
                </a:r>
                <a:r>
                  <a:rPr lang="en-SG" sz="2400" dirty="0"/>
                  <a:t> task, </a:t>
                </a:r>
                <a14:m>
                  <m:oMath xmlns:m="http://schemas.openxmlformats.org/officeDocument/2006/math">
                    <m:sSub>
                      <m:sSubPr>
                        <m:ctrlPr>
                          <a:rPr lang="en-SG" sz="2400" i="1">
                            <a:latin typeface="Cambria Math" panose="02040503050406030204" pitchFamily="18" charset="0"/>
                            <a:ea typeface="Cambria Math" panose="02040503050406030204" pitchFamily="18" charset="0"/>
                          </a:rPr>
                        </m:ctrlPr>
                      </m:sSubPr>
                      <m:e>
                        <m:r>
                          <a:rPr lang="en-SG" sz="2400" i="1">
                            <a:latin typeface="Cambria Math" panose="02040503050406030204" pitchFamily="18" charset="0"/>
                            <a:ea typeface="Cambria Math" panose="02040503050406030204" pitchFamily="18" charset="0"/>
                          </a:rPr>
                          <m:t>𝑓</m:t>
                        </m:r>
                      </m:e>
                      <m:sub>
                        <m:r>
                          <a:rPr lang="en-SG" sz="2400" b="0" i="1" smtClean="0">
                            <a:latin typeface="Cambria Math" panose="02040503050406030204" pitchFamily="18" charset="0"/>
                            <a:ea typeface="Cambria Math" panose="02040503050406030204" pitchFamily="18" charset="0"/>
                          </a:rPr>
                          <m:t>𝑝h𝑦𝑠𝑖𝑐𝑠</m:t>
                        </m:r>
                      </m:sub>
                    </m:sSub>
                    <m:d>
                      <m:dPr>
                        <m:ctrlPr>
                          <a:rPr lang="en-SG" sz="2400" i="1" smtClean="0">
                            <a:latin typeface="Cambria Math" panose="02040503050406030204" pitchFamily="18" charset="0"/>
                            <a:ea typeface="Cambria Math" panose="02040503050406030204" pitchFamily="18" charset="0"/>
                          </a:rPr>
                        </m:ctrlPr>
                      </m:dPr>
                      <m:e>
                        <m:r>
                          <a:rPr lang="en-SG" sz="2400" b="0" i="1" smtClean="0">
                            <a:latin typeface="Cambria Math" panose="02040503050406030204" pitchFamily="18" charset="0"/>
                            <a:ea typeface="Cambria Math" panose="02040503050406030204" pitchFamily="18" charset="0"/>
                          </a:rPr>
                          <m:t>.</m:t>
                        </m:r>
                      </m:e>
                    </m:d>
                  </m:oMath>
                </a14:m>
                <a:r>
                  <a:rPr lang="en-SG" sz="2400" dirty="0"/>
                  <a:t> is a physics evaluator that estimates the performance of shape </a:t>
                </a:r>
                <a14:m>
                  <m:oMath xmlns:m="http://schemas.openxmlformats.org/officeDocument/2006/math">
                    <m:r>
                      <a:rPr lang="en-SG" sz="2400" b="1">
                        <a:latin typeface="Cambria Math" panose="02040503050406030204" pitchFamily="18" charset="0"/>
                        <a:ea typeface="Cambria Math" panose="02040503050406030204" pitchFamily="18" charset="0"/>
                      </a:rPr>
                      <m:t>𝐱</m:t>
                    </m:r>
                  </m:oMath>
                </a14:m>
                <a:r>
                  <a:rPr lang="en-SG" sz="2400" dirty="0"/>
                  <a:t> in terms of engineering indicators, </a:t>
                </a:r>
                <a14:m>
                  <m:oMath xmlns:m="http://schemas.openxmlformats.org/officeDocument/2006/math">
                    <m:sSub>
                      <m:sSubPr>
                        <m:ctrlPr>
                          <a:rPr lang="en-SG" sz="2400" i="1">
                            <a:latin typeface="Cambria Math" panose="02040503050406030204" pitchFamily="18" charset="0"/>
                            <a:ea typeface="Cambria Math" panose="02040503050406030204" pitchFamily="18" charset="0"/>
                          </a:rPr>
                        </m:ctrlPr>
                      </m:sSubPr>
                      <m:e>
                        <m:r>
                          <a:rPr lang="en-SG" sz="2400" i="1">
                            <a:latin typeface="Cambria Math" panose="02040503050406030204" pitchFamily="18" charset="0"/>
                            <a:ea typeface="Cambria Math" panose="02040503050406030204" pitchFamily="18" charset="0"/>
                          </a:rPr>
                          <m:t>𝑓</m:t>
                        </m:r>
                      </m:e>
                      <m:sub>
                        <m:r>
                          <a:rPr lang="en-SG" sz="2400" i="1">
                            <a:latin typeface="Cambria Math" panose="02040503050406030204" pitchFamily="18" charset="0"/>
                            <a:ea typeface="Cambria Math" panose="02040503050406030204" pitchFamily="18" charset="0"/>
                          </a:rPr>
                          <m:t>𝑣𝑖𝑠𝑢𝑎𝑙</m:t>
                        </m:r>
                      </m:sub>
                    </m:sSub>
                    <m:d>
                      <m:dPr>
                        <m:ctrlPr>
                          <a:rPr lang="en-SG" sz="2400" i="1">
                            <a:latin typeface="Cambria Math" panose="02040503050406030204" pitchFamily="18" charset="0"/>
                            <a:ea typeface="Cambria Math" panose="02040503050406030204" pitchFamily="18" charset="0"/>
                          </a:rPr>
                        </m:ctrlPr>
                      </m:dPr>
                      <m:e>
                        <m:r>
                          <a:rPr lang="en-SG" sz="2400" b="1" i="0" smtClean="0">
                            <a:latin typeface="Cambria Math" panose="02040503050406030204" pitchFamily="18" charset="0"/>
                            <a:ea typeface="Cambria Math" panose="02040503050406030204" pitchFamily="18" charset="0"/>
                          </a:rPr>
                          <m:t>.</m:t>
                        </m:r>
                      </m:e>
                      <m:e>
                        <m:sSub>
                          <m:sSubPr>
                            <m:ctrlPr>
                              <a:rPr lang="en-SG" sz="2400" i="1">
                                <a:latin typeface="Cambria Math" panose="02040503050406030204" pitchFamily="18" charset="0"/>
                                <a:ea typeface="Cambria Math" panose="02040503050406030204" pitchFamily="18" charset="0"/>
                              </a:rPr>
                            </m:ctrlPr>
                          </m:sSubPr>
                          <m:e>
                            <m:r>
                              <a:rPr lang="en-SG" sz="2400" b="1" i="1">
                                <a:latin typeface="Cambria Math" panose="02040503050406030204" pitchFamily="18" charset="0"/>
                                <a:ea typeface="Cambria Math" panose="02040503050406030204" pitchFamily="18" charset="0"/>
                              </a:rPr>
                              <m:t>𝒚</m:t>
                            </m:r>
                          </m:e>
                          <m:sub>
                            <m:r>
                              <a:rPr lang="en-SG" sz="2400" i="1">
                                <a:latin typeface="Cambria Math" panose="02040503050406030204" pitchFamily="18" charset="0"/>
                                <a:ea typeface="Cambria Math" panose="02040503050406030204" pitchFamily="18" charset="0"/>
                              </a:rPr>
                              <m:t>𝑖</m:t>
                            </m:r>
                          </m:sub>
                        </m:sSub>
                      </m:e>
                    </m:d>
                  </m:oMath>
                </a14:m>
                <a:r>
                  <a:rPr lang="en-SG" sz="2400" dirty="0"/>
                  <a:t>is the vision-language model that measure the probability of the generated output is visually similar to </a:t>
                </a:r>
                <a14:m>
                  <m:oMath xmlns:m="http://schemas.openxmlformats.org/officeDocument/2006/math">
                    <m:sSub>
                      <m:sSubPr>
                        <m:ctrlPr>
                          <a:rPr lang="en-SG" sz="2400" i="1">
                            <a:latin typeface="Cambria Math" panose="02040503050406030204" pitchFamily="18" charset="0"/>
                            <a:ea typeface="Cambria Math" panose="02040503050406030204" pitchFamily="18" charset="0"/>
                          </a:rPr>
                        </m:ctrlPr>
                      </m:sSubPr>
                      <m:e>
                        <m:r>
                          <a:rPr lang="en-SG" sz="2400" b="1" i="1">
                            <a:latin typeface="Cambria Math" panose="02040503050406030204" pitchFamily="18" charset="0"/>
                            <a:ea typeface="Cambria Math" panose="02040503050406030204" pitchFamily="18" charset="0"/>
                          </a:rPr>
                          <m:t>𝒚</m:t>
                        </m:r>
                      </m:e>
                      <m:sub>
                        <m:r>
                          <a:rPr lang="en-SG" sz="2400" i="1">
                            <a:latin typeface="Cambria Math" panose="02040503050406030204" pitchFamily="18" charset="0"/>
                            <a:ea typeface="Cambria Math" panose="02040503050406030204" pitchFamily="18" charset="0"/>
                          </a:rPr>
                          <m:t>𝑖</m:t>
                        </m:r>
                      </m:sub>
                    </m:sSub>
                  </m:oMath>
                </a14:m>
                <a:r>
                  <a:rPr lang="en-SG" sz="2400" dirty="0"/>
                  <a:t>.</a:t>
                </a:r>
              </a:p>
            </p:txBody>
          </p:sp>
        </mc:Choice>
        <mc:Fallback xmlns="">
          <p:sp>
            <p:nvSpPr>
              <p:cNvPr id="2" name="Content Placeholder 1">
                <a:extLst>
                  <a:ext uri="{FF2B5EF4-FFF2-40B4-BE49-F238E27FC236}">
                    <a16:creationId xmlns:a16="http://schemas.microsoft.com/office/drawing/2014/main" id="{8DE0847A-2956-1647-7357-9B188F6FCEB9}"/>
                  </a:ext>
                </a:extLst>
              </p:cNvPr>
              <p:cNvSpPr>
                <a:spLocks noGrp="1" noRot="1" noChangeAspect="1" noMove="1" noResize="1" noEditPoints="1" noAdjustHandles="1" noChangeArrowheads="1" noChangeShapeType="1" noTextEdit="1"/>
              </p:cNvSpPr>
              <p:nvPr>
                <p:ph idx="1"/>
              </p:nvPr>
            </p:nvSpPr>
            <p:spPr>
              <a:xfrm>
                <a:off x="838199" y="1178012"/>
                <a:ext cx="10989527" cy="5264614"/>
              </a:xfrm>
              <a:blipFill>
                <a:blip r:embed="rId3"/>
                <a:stretch>
                  <a:fillRect l="-832" r="-887" b="-463"/>
                </a:stretch>
              </a:blipFill>
            </p:spPr>
            <p:txBody>
              <a:bodyPr/>
              <a:lstStyle/>
              <a:p>
                <a:r>
                  <a:rPr lang="en-SG">
                    <a:noFill/>
                  </a:rPr>
                  <a:t> </a:t>
                </a:r>
              </a:p>
            </p:txBody>
          </p:sp>
        </mc:Fallback>
      </mc:AlternateContent>
      <p:sp>
        <p:nvSpPr>
          <p:cNvPr id="4" name="Title 3">
            <a:extLst>
              <a:ext uri="{FF2B5EF4-FFF2-40B4-BE49-F238E27FC236}">
                <a16:creationId xmlns:a16="http://schemas.microsoft.com/office/drawing/2014/main" id="{F8994D69-5774-47B6-432D-F88E6B4B0165}"/>
              </a:ext>
            </a:extLst>
          </p:cNvPr>
          <p:cNvSpPr>
            <a:spLocks noGrp="1"/>
          </p:cNvSpPr>
          <p:nvPr>
            <p:ph type="title"/>
          </p:nvPr>
        </p:nvSpPr>
        <p:spPr/>
        <p:txBody>
          <a:bodyPr/>
          <a:lstStyle/>
          <a:p>
            <a:r>
              <a:rPr lang="en-SG" dirty="0"/>
              <a:t>General Formulation</a:t>
            </a:r>
          </a:p>
        </p:txBody>
      </p:sp>
      <p:sp>
        <p:nvSpPr>
          <p:cNvPr id="5" name="Slide Number Placeholder 3">
            <a:extLst>
              <a:ext uri="{FF2B5EF4-FFF2-40B4-BE49-F238E27FC236}">
                <a16:creationId xmlns:a16="http://schemas.microsoft.com/office/drawing/2014/main" id="{DFA2B235-D5F8-CE6B-9EED-9C01F1226950}"/>
              </a:ext>
            </a:extLst>
          </p:cNvPr>
          <p:cNvSpPr txBox="1">
            <a:spLocks/>
          </p:cNvSpPr>
          <p:nvPr/>
        </p:nvSpPr>
        <p:spPr>
          <a:xfrm>
            <a:off x="6008688" y="6496050"/>
            <a:ext cx="460375" cy="330200"/>
          </a:xfrm>
          <a:prstGeom prst="rect">
            <a:avLst/>
          </a:prstGeom>
        </p:spPr>
        <p:txBody>
          <a:bodyPr/>
          <a:lstStyle>
            <a:defPPr>
              <a:defRPr lang="en-US"/>
            </a:defPPr>
            <a:lvl1pPr marL="0" algn="ctr" defTabSz="914400" rtl="0" eaLnBrk="1" latinLnBrk="0" hangingPunct="1">
              <a:defRPr sz="11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4F0C88-0165-4FC4-8B5E-8BECB1048F4D}" type="slidenum">
              <a:rPr lang="en-US" smtClean="0"/>
              <a:pPr/>
              <a:t>4</a:t>
            </a:fld>
            <a:endParaRPr lang="en-US" dirty="0"/>
          </a:p>
        </p:txBody>
      </p:sp>
    </p:spTree>
    <p:extLst>
      <p:ext uri="{BB962C8B-B14F-4D97-AF65-F5344CB8AC3E}">
        <p14:creationId xmlns:p14="http://schemas.microsoft.com/office/powerpoint/2010/main" val="3050464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8DE0847A-2956-1647-7357-9B188F6FCEB9}"/>
                  </a:ext>
                </a:extLst>
              </p:cNvPr>
              <p:cNvSpPr>
                <a:spLocks noGrp="1"/>
              </p:cNvSpPr>
              <p:nvPr>
                <p:ph idx="1"/>
              </p:nvPr>
            </p:nvSpPr>
            <p:spPr>
              <a:xfrm>
                <a:off x="838199" y="1178012"/>
                <a:ext cx="10989527" cy="5264614"/>
              </a:xfrm>
            </p:spPr>
            <p:txBody>
              <a:bodyPr>
                <a:noAutofit/>
              </a:bodyPr>
              <a:lstStyle/>
              <a:p>
                <a:pPr marL="0" indent="0" algn="just">
                  <a:lnSpc>
                    <a:spcPct val="150000"/>
                  </a:lnSpc>
                  <a:buNone/>
                </a:pPr>
                <a:r>
                  <a:rPr lang="en-SG" sz="2100" dirty="0"/>
                  <a:t>We instantiate the general formulation in the context of engineering design optimization. Here the </a:t>
                </a:r>
                <a14:m>
                  <m:oMath xmlns:m="http://schemas.openxmlformats.org/officeDocument/2006/math">
                    <m:sSub>
                      <m:sSubPr>
                        <m:ctrlPr>
                          <a:rPr lang="en-SG" sz="2100" i="1" smtClean="0">
                            <a:latin typeface="Cambria Math" panose="02040503050406030204" pitchFamily="18" charset="0"/>
                            <a:ea typeface="Cambria Math" panose="02040503050406030204" pitchFamily="18" charset="0"/>
                          </a:rPr>
                        </m:ctrlPr>
                      </m:sSubPr>
                      <m:e>
                        <m:r>
                          <a:rPr lang="en-SG" sz="2100" i="1">
                            <a:latin typeface="Cambria Math" panose="02040503050406030204" pitchFamily="18" charset="0"/>
                            <a:ea typeface="Cambria Math" panose="02040503050406030204" pitchFamily="18" charset="0"/>
                          </a:rPr>
                          <m:t>𝑓</m:t>
                        </m:r>
                      </m:e>
                      <m:sub>
                        <m:r>
                          <a:rPr lang="en-SG" sz="2100" b="0" i="1" smtClean="0">
                            <a:latin typeface="Cambria Math" panose="02040503050406030204" pitchFamily="18" charset="0"/>
                            <a:ea typeface="Cambria Math" panose="02040503050406030204" pitchFamily="18" charset="0"/>
                          </a:rPr>
                          <m:t>𝑝h𝑦𝑠𝑖𝑐𝑠</m:t>
                        </m:r>
                      </m:sub>
                    </m:sSub>
                    <m:d>
                      <m:dPr>
                        <m:ctrlPr>
                          <a:rPr lang="en-SG" sz="2100" i="1" smtClean="0">
                            <a:latin typeface="Cambria Math" panose="02040503050406030204" pitchFamily="18" charset="0"/>
                            <a:ea typeface="Cambria Math" panose="02040503050406030204" pitchFamily="18" charset="0"/>
                          </a:rPr>
                        </m:ctrlPr>
                      </m:dPr>
                      <m:e>
                        <m:r>
                          <a:rPr lang="en-SG" sz="2100" b="0" i="1" smtClean="0">
                            <a:latin typeface="Cambria Math" panose="02040503050406030204" pitchFamily="18" charset="0"/>
                            <a:ea typeface="Cambria Math" panose="02040503050406030204" pitchFamily="18" charset="0"/>
                          </a:rPr>
                          <m:t>.</m:t>
                        </m:r>
                      </m:e>
                    </m:d>
                  </m:oMath>
                </a14:m>
                <a:r>
                  <a:rPr lang="en-SG" sz="2100" dirty="0"/>
                  <a:t> evaluates the performance of the generated 3D designs. To this end, we employ an evaluator that comprises of</a:t>
                </a:r>
              </a:p>
              <a:p>
                <a:pPr marL="0" indent="0" algn="just">
                  <a:lnSpc>
                    <a:spcPct val="150000"/>
                  </a:lnSpc>
                  <a:buNone/>
                </a:pPr>
                <a14:m>
                  <m:oMathPara xmlns:m="http://schemas.openxmlformats.org/officeDocument/2006/math">
                    <m:oMathParaPr>
                      <m:jc m:val="centerGroup"/>
                    </m:oMathParaPr>
                    <m:oMath xmlns:m="http://schemas.openxmlformats.org/officeDocument/2006/math">
                      <m:sSub>
                        <m:sSubPr>
                          <m:ctrlPr>
                            <a:rPr lang="en-SG" sz="2100" i="1" smtClean="0">
                              <a:latin typeface="Cambria Math" panose="02040503050406030204" pitchFamily="18" charset="0"/>
                              <a:ea typeface="Cambria Math" panose="02040503050406030204" pitchFamily="18" charset="0"/>
                            </a:rPr>
                          </m:ctrlPr>
                        </m:sSubPr>
                        <m:e>
                          <m:r>
                            <a:rPr lang="en-SG" sz="2100" i="1">
                              <a:latin typeface="Cambria Math" panose="02040503050406030204" pitchFamily="18" charset="0"/>
                              <a:ea typeface="Cambria Math" panose="02040503050406030204" pitchFamily="18" charset="0"/>
                            </a:rPr>
                            <m:t>𝑓</m:t>
                          </m:r>
                        </m:e>
                        <m:sub>
                          <m:r>
                            <a:rPr lang="en-SG" sz="2100" b="0" i="1" smtClean="0">
                              <a:latin typeface="Cambria Math" panose="02040503050406030204" pitchFamily="18" charset="0"/>
                              <a:ea typeface="Cambria Math" panose="02040503050406030204" pitchFamily="18" charset="0"/>
                            </a:rPr>
                            <m:t>𝑝h𝑦𝑠𝑖𝑐𝑠</m:t>
                          </m:r>
                        </m:sub>
                      </m:sSub>
                      <m:d>
                        <m:dPr>
                          <m:ctrlPr>
                            <a:rPr lang="en-SG" sz="2100" i="1">
                              <a:latin typeface="Cambria Math" panose="02040503050406030204" pitchFamily="18" charset="0"/>
                              <a:ea typeface="Cambria Math" panose="02040503050406030204" pitchFamily="18" charset="0"/>
                            </a:rPr>
                          </m:ctrlPr>
                        </m:dPr>
                        <m:e>
                          <m:r>
                            <a:rPr lang="en-SG" sz="2100" b="1">
                              <a:latin typeface="Cambria Math" panose="02040503050406030204" pitchFamily="18" charset="0"/>
                              <a:ea typeface="Cambria Math" panose="02040503050406030204" pitchFamily="18" charset="0"/>
                            </a:rPr>
                            <m:t>𝐱</m:t>
                          </m:r>
                        </m:e>
                      </m:d>
                      <m:r>
                        <a:rPr lang="en-SG" sz="2100" b="1" i="1" smtClean="0">
                          <a:latin typeface="Cambria Math" panose="02040503050406030204" pitchFamily="18" charset="0"/>
                          <a:ea typeface="Cambria Math" panose="02040503050406030204" pitchFamily="18" charset="0"/>
                        </a:rPr>
                        <m:t>≡</m:t>
                      </m:r>
                      <m:sSub>
                        <m:sSubPr>
                          <m:ctrlPr>
                            <a:rPr lang="en-SG" sz="2100" i="1">
                              <a:latin typeface="Cambria Math" panose="02040503050406030204" pitchFamily="18" charset="0"/>
                              <a:ea typeface="Cambria Math" panose="02040503050406030204" pitchFamily="18" charset="0"/>
                            </a:rPr>
                          </m:ctrlPr>
                        </m:sSubPr>
                        <m:e>
                          <m:r>
                            <a:rPr lang="en-SG" sz="2100" i="1">
                              <a:latin typeface="Cambria Math" panose="02040503050406030204" pitchFamily="18" charset="0"/>
                              <a:ea typeface="Cambria Math" panose="02040503050406030204" pitchFamily="18" charset="0"/>
                            </a:rPr>
                            <m:t>𝑓</m:t>
                          </m:r>
                        </m:e>
                        <m:sub>
                          <m:r>
                            <a:rPr lang="en-SG" sz="2100" b="0" i="1" smtClean="0">
                              <a:latin typeface="Cambria Math" panose="02040503050406030204" pitchFamily="18" charset="0"/>
                              <a:ea typeface="Cambria Math" panose="02040503050406030204" pitchFamily="18" charset="0"/>
                            </a:rPr>
                            <m:t>𝑎𝑒𝑟𝑜𝑑𝑦𝑛𝑎𝑚𝑖𝑐𝑠</m:t>
                          </m:r>
                        </m:sub>
                      </m:sSub>
                      <m:d>
                        <m:dPr>
                          <m:ctrlPr>
                            <a:rPr lang="en-SG" sz="2100" i="1">
                              <a:latin typeface="Cambria Math" panose="02040503050406030204" pitchFamily="18" charset="0"/>
                              <a:ea typeface="Cambria Math" panose="02040503050406030204" pitchFamily="18" charset="0"/>
                            </a:rPr>
                          </m:ctrlPr>
                        </m:dPr>
                        <m:e>
                          <m:r>
                            <a:rPr lang="en-SG" sz="2100" b="1">
                              <a:latin typeface="Cambria Math" panose="02040503050406030204" pitchFamily="18" charset="0"/>
                              <a:ea typeface="Cambria Math" panose="02040503050406030204" pitchFamily="18" charset="0"/>
                            </a:rPr>
                            <m:t>𝐱</m:t>
                          </m:r>
                        </m:e>
                      </m:d>
                      <m:r>
                        <a:rPr lang="en-SG" sz="2100" b="1" i="1" smtClean="0">
                          <a:latin typeface="Cambria Math" panose="02040503050406030204" pitchFamily="18" charset="0"/>
                          <a:ea typeface="Cambria Math" panose="02040503050406030204" pitchFamily="18" charset="0"/>
                        </a:rPr>
                        <m:t>+</m:t>
                      </m:r>
                      <m:r>
                        <a:rPr lang="en-SG" sz="2100" i="1">
                          <a:latin typeface="Cambria Math" panose="02040503050406030204" pitchFamily="18" charset="0"/>
                          <a:ea typeface="Cambria Math" panose="02040503050406030204" pitchFamily="18" charset="0"/>
                        </a:rPr>
                        <m:t>𝛽</m:t>
                      </m:r>
                      <m:func>
                        <m:funcPr>
                          <m:ctrlPr>
                            <a:rPr lang="en-SG" sz="2100" i="1" smtClean="0">
                              <a:latin typeface="Cambria Math" panose="02040503050406030204" pitchFamily="18" charset="0"/>
                              <a:ea typeface="Cambria Math" panose="02040503050406030204" pitchFamily="18" charset="0"/>
                            </a:rPr>
                          </m:ctrlPr>
                        </m:funcPr>
                        <m:fName>
                          <m:sSub>
                            <m:sSubPr>
                              <m:ctrlPr>
                                <a:rPr lang="en-SG" sz="2100" i="1" smtClean="0">
                                  <a:latin typeface="Cambria Math" panose="02040503050406030204" pitchFamily="18" charset="0"/>
                                  <a:ea typeface="Cambria Math" panose="02040503050406030204" pitchFamily="18" charset="0"/>
                                </a:rPr>
                              </m:ctrlPr>
                            </m:sSubPr>
                            <m:e>
                              <m:r>
                                <m:rPr>
                                  <m:sty m:val="p"/>
                                </m:rPr>
                                <a:rPr lang="en-SG" sz="2100" i="0" smtClean="0">
                                  <a:latin typeface="Cambria Math" panose="02040503050406030204" pitchFamily="18" charset="0"/>
                                  <a:ea typeface="Cambria Math" panose="02040503050406030204" pitchFamily="18" charset="0"/>
                                </a:rPr>
                                <m:t>log</m:t>
                              </m:r>
                            </m:e>
                            <m:sub>
                              <m:r>
                                <a:rPr lang="en-SG" sz="2100" b="0" i="1" smtClean="0">
                                  <a:latin typeface="Cambria Math" panose="02040503050406030204" pitchFamily="18" charset="0"/>
                                  <a:ea typeface="Cambria Math" panose="02040503050406030204" pitchFamily="18" charset="0"/>
                                </a:rPr>
                                <m:t>10</m:t>
                              </m:r>
                            </m:sub>
                          </m:sSub>
                        </m:fName>
                        <m:e>
                          <m:d>
                            <m:dPr>
                              <m:ctrlPr>
                                <a:rPr lang="en-SG" sz="2100" b="1" i="1">
                                  <a:latin typeface="Cambria Math" panose="02040503050406030204" pitchFamily="18" charset="0"/>
                                  <a:ea typeface="Cambria Math" panose="02040503050406030204" pitchFamily="18" charset="0"/>
                                </a:rPr>
                              </m:ctrlPr>
                            </m:dPr>
                            <m:e>
                              <m:r>
                                <a:rPr lang="en-SG" sz="2100" i="1">
                                  <a:latin typeface="Cambria Math" panose="02040503050406030204" pitchFamily="18" charset="0"/>
                                  <a:ea typeface="Cambria Math" panose="02040503050406030204" pitchFamily="18" charset="0"/>
                                </a:rPr>
                                <m:t>1.0+</m:t>
                              </m:r>
                              <m:f>
                                <m:fPr>
                                  <m:ctrlPr>
                                    <a:rPr lang="en-SG" sz="2100" i="1">
                                      <a:latin typeface="Cambria Math" panose="02040503050406030204" pitchFamily="18" charset="0"/>
                                      <a:ea typeface="Cambria Math" panose="02040503050406030204" pitchFamily="18" charset="0"/>
                                    </a:rPr>
                                  </m:ctrlPr>
                                </m:fPr>
                                <m:num>
                                  <m:r>
                                    <a:rPr lang="en-SG" sz="2100" i="1">
                                      <a:latin typeface="Cambria Math" panose="02040503050406030204" pitchFamily="18" charset="0"/>
                                      <a:ea typeface="Cambria Math" panose="02040503050406030204" pitchFamily="18" charset="0"/>
                                    </a:rPr>
                                    <m:t>1.0</m:t>
                                  </m:r>
                                </m:num>
                                <m:den>
                                  <m:sSub>
                                    <m:sSubPr>
                                      <m:ctrlPr>
                                        <a:rPr lang="en-SG" sz="2100" i="1">
                                          <a:latin typeface="Cambria Math" panose="02040503050406030204" pitchFamily="18" charset="0"/>
                                          <a:ea typeface="Cambria Math" panose="02040503050406030204" pitchFamily="18" charset="0"/>
                                        </a:rPr>
                                      </m:ctrlPr>
                                    </m:sSubPr>
                                    <m:e>
                                      <m:r>
                                        <a:rPr lang="en-SG" sz="2100" i="1">
                                          <a:latin typeface="Cambria Math" panose="02040503050406030204" pitchFamily="18" charset="0"/>
                                          <a:ea typeface="Cambria Math" panose="02040503050406030204" pitchFamily="18" charset="0"/>
                                        </a:rPr>
                                        <m:t>𝑓</m:t>
                                      </m:r>
                                    </m:e>
                                    <m:sub>
                                      <m:r>
                                        <a:rPr lang="en-SG" sz="2100" i="1">
                                          <a:latin typeface="Cambria Math" panose="02040503050406030204" pitchFamily="18" charset="0"/>
                                          <a:ea typeface="Cambria Math" panose="02040503050406030204" pitchFamily="18" charset="0"/>
                                        </a:rPr>
                                        <m:t>𝑣𝑜𝑙𝑢𝑚𝑒</m:t>
                                      </m:r>
                                    </m:sub>
                                  </m:sSub>
                                  <m:d>
                                    <m:dPr>
                                      <m:ctrlPr>
                                        <a:rPr lang="en-SG" sz="2100" i="1">
                                          <a:latin typeface="Cambria Math" panose="02040503050406030204" pitchFamily="18" charset="0"/>
                                          <a:ea typeface="Cambria Math" panose="02040503050406030204" pitchFamily="18" charset="0"/>
                                        </a:rPr>
                                      </m:ctrlPr>
                                    </m:dPr>
                                    <m:e>
                                      <m:r>
                                        <a:rPr lang="en-SG" sz="2100" b="1">
                                          <a:latin typeface="Cambria Math" panose="02040503050406030204" pitchFamily="18" charset="0"/>
                                          <a:ea typeface="Cambria Math" panose="02040503050406030204" pitchFamily="18" charset="0"/>
                                        </a:rPr>
                                        <m:t>𝐱</m:t>
                                      </m:r>
                                    </m:e>
                                  </m:d>
                                </m:den>
                              </m:f>
                            </m:e>
                          </m:d>
                        </m:e>
                      </m:func>
                    </m:oMath>
                  </m:oMathPara>
                </a14:m>
                <a:endParaRPr lang="en-SG" sz="2100" b="1" dirty="0">
                  <a:ea typeface="Cambria Math" panose="02040503050406030204" pitchFamily="18" charset="0"/>
                </a:endParaRPr>
              </a:p>
              <a:p>
                <a:pPr marL="0" indent="0" algn="just">
                  <a:lnSpc>
                    <a:spcPct val="150000"/>
                  </a:lnSpc>
                  <a:buNone/>
                </a:pPr>
                <a:r>
                  <a:rPr lang="en-SG" sz="2100" dirty="0"/>
                  <a:t>Where </a:t>
                </a:r>
                <a14:m>
                  <m:oMath xmlns:m="http://schemas.openxmlformats.org/officeDocument/2006/math">
                    <m:r>
                      <a:rPr lang="en-SG" sz="2100" i="1">
                        <a:latin typeface="Cambria Math" panose="02040503050406030204" pitchFamily="18" charset="0"/>
                        <a:ea typeface="Cambria Math" panose="02040503050406030204" pitchFamily="18" charset="0"/>
                      </a:rPr>
                      <m:t>𝛽</m:t>
                    </m:r>
                  </m:oMath>
                </a14:m>
                <a:r>
                  <a:rPr lang="en-SG" sz="2100" dirty="0"/>
                  <a:t> is the hyperparameter weight, </a:t>
                </a:r>
                <a14:m>
                  <m:oMath xmlns:m="http://schemas.openxmlformats.org/officeDocument/2006/math">
                    <m:sSub>
                      <m:sSubPr>
                        <m:ctrlPr>
                          <a:rPr lang="en-SG" sz="2100" i="1">
                            <a:latin typeface="Cambria Math" panose="02040503050406030204" pitchFamily="18" charset="0"/>
                            <a:ea typeface="Cambria Math" panose="02040503050406030204" pitchFamily="18" charset="0"/>
                          </a:rPr>
                        </m:ctrlPr>
                      </m:sSubPr>
                      <m:e>
                        <m:r>
                          <a:rPr lang="en-SG" sz="2100" i="1">
                            <a:latin typeface="Cambria Math" panose="02040503050406030204" pitchFamily="18" charset="0"/>
                            <a:ea typeface="Cambria Math" panose="02040503050406030204" pitchFamily="18" charset="0"/>
                          </a:rPr>
                          <m:t>𝑓</m:t>
                        </m:r>
                      </m:e>
                      <m:sub>
                        <m:r>
                          <a:rPr lang="en-SG" sz="2100" i="1">
                            <a:latin typeface="Cambria Math" panose="02040503050406030204" pitchFamily="18" charset="0"/>
                            <a:ea typeface="Cambria Math" panose="02040503050406030204" pitchFamily="18" charset="0"/>
                          </a:rPr>
                          <m:t>𝑎𝑒𝑟𝑜𝑑𝑦𝑛𝑎𝑚𝑖𝑐𝑠</m:t>
                        </m:r>
                      </m:sub>
                    </m:sSub>
                    <m:d>
                      <m:dPr>
                        <m:ctrlPr>
                          <a:rPr lang="en-SG" sz="2100" i="1" smtClean="0">
                            <a:latin typeface="Cambria Math" panose="02040503050406030204" pitchFamily="18" charset="0"/>
                            <a:ea typeface="Cambria Math" panose="02040503050406030204" pitchFamily="18" charset="0"/>
                          </a:rPr>
                        </m:ctrlPr>
                      </m:dPr>
                      <m:e>
                        <m:r>
                          <a:rPr lang="en-SG" sz="2100" b="0" i="1" smtClean="0">
                            <a:latin typeface="Cambria Math" panose="02040503050406030204" pitchFamily="18" charset="0"/>
                            <a:ea typeface="Cambria Math" panose="02040503050406030204" pitchFamily="18" charset="0"/>
                          </a:rPr>
                          <m:t>.</m:t>
                        </m:r>
                      </m:e>
                    </m:d>
                  </m:oMath>
                </a14:m>
                <a:r>
                  <a:rPr lang="en-SG" sz="2100" dirty="0"/>
                  <a:t> is the aerodynamic solver to measure the normalized aerodynamics of the generated 3D design, and </a:t>
                </a:r>
                <a14:m>
                  <m:oMath xmlns:m="http://schemas.openxmlformats.org/officeDocument/2006/math">
                    <m:sSub>
                      <m:sSubPr>
                        <m:ctrlPr>
                          <a:rPr lang="en-SG" sz="2100" i="1" smtClean="0">
                            <a:latin typeface="Cambria Math" panose="02040503050406030204" pitchFamily="18" charset="0"/>
                            <a:ea typeface="Cambria Math" panose="02040503050406030204" pitchFamily="18" charset="0"/>
                          </a:rPr>
                        </m:ctrlPr>
                      </m:sSubPr>
                      <m:e>
                        <m:r>
                          <a:rPr lang="en-SG" sz="2100" i="1">
                            <a:latin typeface="Cambria Math" panose="02040503050406030204" pitchFamily="18" charset="0"/>
                            <a:ea typeface="Cambria Math" panose="02040503050406030204" pitchFamily="18" charset="0"/>
                          </a:rPr>
                          <m:t>𝑓</m:t>
                        </m:r>
                      </m:e>
                      <m:sub>
                        <m:r>
                          <a:rPr lang="en-SG" sz="2100" b="0" i="1" smtClean="0">
                            <a:latin typeface="Cambria Math" panose="02040503050406030204" pitchFamily="18" charset="0"/>
                            <a:ea typeface="Cambria Math" panose="02040503050406030204" pitchFamily="18" charset="0"/>
                          </a:rPr>
                          <m:t>𝑣𝑜𝑙𝑢𝑚𝑒</m:t>
                        </m:r>
                      </m:sub>
                    </m:sSub>
                    <m:d>
                      <m:dPr>
                        <m:ctrlPr>
                          <a:rPr lang="en-SG" sz="2100" i="1">
                            <a:latin typeface="Cambria Math" panose="02040503050406030204" pitchFamily="18" charset="0"/>
                            <a:ea typeface="Cambria Math" panose="02040503050406030204" pitchFamily="18" charset="0"/>
                          </a:rPr>
                        </m:ctrlPr>
                      </m:dPr>
                      <m:e>
                        <m:r>
                          <a:rPr lang="en-SG" sz="2100" i="1">
                            <a:latin typeface="Cambria Math" panose="02040503050406030204" pitchFamily="18" charset="0"/>
                            <a:ea typeface="Cambria Math" panose="02040503050406030204" pitchFamily="18" charset="0"/>
                          </a:rPr>
                          <m:t>.</m:t>
                        </m:r>
                      </m:e>
                    </m:d>
                  </m:oMath>
                </a14:m>
                <a:r>
                  <a:rPr lang="en-SG" sz="2100" dirty="0"/>
                  <a:t> measure normalized 3D volume. As such, the minimization objective function aims to minimize the aerodynamics while maximize the 3D volume of the design. It is worth to highlight that the aerodynamics and volume scores are normalized based on the range of the expected generated outputs’ performance.</a:t>
                </a:r>
              </a:p>
            </p:txBody>
          </p:sp>
        </mc:Choice>
        <mc:Fallback xmlns="">
          <p:sp>
            <p:nvSpPr>
              <p:cNvPr id="2" name="Content Placeholder 1">
                <a:extLst>
                  <a:ext uri="{FF2B5EF4-FFF2-40B4-BE49-F238E27FC236}">
                    <a16:creationId xmlns:a16="http://schemas.microsoft.com/office/drawing/2014/main" id="{8DE0847A-2956-1647-7357-9B188F6FCEB9}"/>
                  </a:ext>
                </a:extLst>
              </p:cNvPr>
              <p:cNvSpPr>
                <a:spLocks noGrp="1" noRot="1" noChangeAspect="1" noMove="1" noResize="1" noEditPoints="1" noAdjustHandles="1" noChangeArrowheads="1" noChangeShapeType="1" noTextEdit="1"/>
              </p:cNvSpPr>
              <p:nvPr>
                <p:ph idx="1"/>
              </p:nvPr>
            </p:nvSpPr>
            <p:spPr>
              <a:xfrm>
                <a:off x="838199" y="1178012"/>
                <a:ext cx="10989527" cy="5264614"/>
              </a:xfrm>
              <a:blipFill>
                <a:blip r:embed="rId3"/>
                <a:stretch>
                  <a:fillRect l="-610" r="-666" b="-463"/>
                </a:stretch>
              </a:blipFill>
            </p:spPr>
            <p:txBody>
              <a:bodyPr/>
              <a:lstStyle/>
              <a:p>
                <a:r>
                  <a:rPr lang="en-SG">
                    <a:noFill/>
                  </a:rPr>
                  <a:t> </a:t>
                </a:r>
              </a:p>
            </p:txBody>
          </p:sp>
        </mc:Fallback>
      </mc:AlternateContent>
      <p:sp>
        <p:nvSpPr>
          <p:cNvPr id="4" name="Title 3">
            <a:extLst>
              <a:ext uri="{FF2B5EF4-FFF2-40B4-BE49-F238E27FC236}">
                <a16:creationId xmlns:a16="http://schemas.microsoft.com/office/drawing/2014/main" id="{F8994D69-5774-47B6-432D-F88E6B4B0165}"/>
              </a:ext>
            </a:extLst>
          </p:cNvPr>
          <p:cNvSpPr>
            <a:spLocks noGrp="1"/>
          </p:cNvSpPr>
          <p:nvPr>
            <p:ph type="title"/>
          </p:nvPr>
        </p:nvSpPr>
        <p:spPr/>
        <p:txBody>
          <a:bodyPr>
            <a:normAutofit fontScale="90000"/>
          </a:bodyPr>
          <a:lstStyle/>
          <a:p>
            <a:r>
              <a:rPr lang="en-SG" dirty="0"/>
              <a:t>Formulation for Engineering Conceptual Design Discovery</a:t>
            </a:r>
          </a:p>
        </p:txBody>
      </p:sp>
      <p:sp>
        <p:nvSpPr>
          <p:cNvPr id="5" name="Slide Number Placeholder 3">
            <a:extLst>
              <a:ext uri="{FF2B5EF4-FFF2-40B4-BE49-F238E27FC236}">
                <a16:creationId xmlns:a16="http://schemas.microsoft.com/office/drawing/2014/main" id="{800D804B-F188-7FC2-1B2E-F750BFE46A8C}"/>
              </a:ext>
            </a:extLst>
          </p:cNvPr>
          <p:cNvSpPr txBox="1">
            <a:spLocks/>
          </p:cNvSpPr>
          <p:nvPr/>
        </p:nvSpPr>
        <p:spPr>
          <a:xfrm>
            <a:off x="6008688" y="6496050"/>
            <a:ext cx="460375" cy="330200"/>
          </a:xfrm>
          <a:prstGeom prst="rect">
            <a:avLst/>
          </a:prstGeom>
        </p:spPr>
        <p:txBody>
          <a:bodyPr/>
          <a:lstStyle>
            <a:defPPr>
              <a:defRPr lang="en-US"/>
            </a:defPPr>
            <a:lvl1pPr marL="0" algn="ctr" defTabSz="914400" rtl="0" eaLnBrk="1" latinLnBrk="0" hangingPunct="1">
              <a:defRPr sz="11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4F0C88-0165-4FC4-8B5E-8BECB1048F4D}" type="slidenum">
              <a:rPr lang="en-US" smtClean="0"/>
              <a:pPr/>
              <a:t>5</a:t>
            </a:fld>
            <a:endParaRPr lang="en-US" dirty="0"/>
          </a:p>
        </p:txBody>
      </p:sp>
    </p:spTree>
    <p:extLst>
      <p:ext uri="{BB962C8B-B14F-4D97-AF65-F5344CB8AC3E}">
        <p14:creationId xmlns:p14="http://schemas.microsoft.com/office/powerpoint/2010/main" val="3273581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739CED9A-E4CF-A817-49C9-EBD4E1465CB8}"/>
                  </a:ext>
                </a:extLst>
              </p:cNvPr>
              <p:cNvSpPr>
                <a:spLocks noGrp="1"/>
              </p:cNvSpPr>
              <p:nvPr>
                <p:ph idx="1"/>
              </p:nvPr>
            </p:nvSpPr>
            <p:spPr>
              <a:xfrm>
                <a:off x="234531" y="1163144"/>
                <a:ext cx="9245844" cy="625323"/>
              </a:xfrm>
            </p:spPr>
            <p:txBody>
              <a:bodyPr/>
              <a:lstStyle/>
              <a:p>
                <a:pPr marL="0" indent="0">
                  <a:buNone/>
                </a:pPr>
                <a:r>
                  <a:rPr lang="en-SG" sz="2800" dirty="0"/>
                  <a:t>For example, the objective function for </a:t>
                </a:r>
                <a14:m>
                  <m:oMath xmlns:m="http://schemas.openxmlformats.org/officeDocument/2006/math">
                    <m:r>
                      <a:rPr lang="en-SG" sz="2800" b="0" i="1" smtClean="0">
                        <a:latin typeface="Cambria Math" panose="02040503050406030204" pitchFamily="18" charset="0"/>
                        <a:ea typeface="Cambria Math" panose="02040503050406030204" pitchFamily="18" charset="0"/>
                      </a:rPr>
                      <m:t>𝑀</m:t>
                    </m:r>
                  </m:oMath>
                </a14:m>
                <a:r>
                  <a:rPr lang="en-SG" sz="2800" dirty="0"/>
                  <a:t> tasks will be</a:t>
                </a:r>
              </a:p>
              <a:p>
                <a:pPr marL="0" indent="0">
                  <a:buNone/>
                </a:pPr>
                <a:endParaRPr lang="en-SG" dirty="0"/>
              </a:p>
            </p:txBody>
          </p:sp>
        </mc:Choice>
        <mc:Fallback xmlns="">
          <p:sp>
            <p:nvSpPr>
              <p:cNvPr id="2" name="Content Placeholder 1">
                <a:extLst>
                  <a:ext uri="{FF2B5EF4-FFF2-40B4-BE49-F238E27FC236}">
                    <a16:creationId xmlns:a16="http://schemas.microsoft.com/office/drawing/2014/main" id="{739CED9A-E4CF-A817-49C9-EBD4E1465CB8}"/>
                  </a:ext>
                </a:extLst>
              </p:cNvPr>
              <p:cNvSpPr>
                <a:spLocks noGrp="1" noRot="1" noChangeAspect="1" noMove="1" noResize="1" noEditPoints="1" noAdjustHandles="1" noChangeArrowheads="1" noChangeShapeType="1" noTextEdit="1"/>
              </p:cNvSpPr>
              <p:nvPr>
                <p:ph idx="1"/>
              </p:nvPr>
            </p:nvSpPr>
            <p:spPr>
              <a:xfrm>
                <a:off x="234531" y="1163144"/>
                <a:ext cx="9245844" cy="625323"/>
              </a:xfrm>
              <a:blipFill>
                <a:blip r:embed="rId2"/>
                <a:stretch>
                  <a:fillRect l="-1318" t="-16667" b="-4902"/>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57A7EDA-93EC-7F12-A4EC-DABEB7FD6CDF}"/>
                  </a:ext>
                </a:extLst>
              </p:cNvPr>
              <p:cNvSpPr txBox="1"/>
              <p:nvPr/>
            </p:nvSpPr>
            <p:spPr>
              <a:xfrm>
                <a:off x="2750635" y="4763428"/>
                <a:ext cx="9545441" cy="10604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SG" sz="2800" i="1">
                          <a:latin typeface="Cambria Math" panose="02040503050406030204" pitchFamily="18" charset="0"/>
                          <a:ea typeface="Cambria Math" panose="02040503050406030204" pitchFamily="18" charset="0"/>
                        </a:rPr>
                        <m:t>𝛽</m:t>
                      </m:r>
                      <m:func>
                        <m:funcPr>
                          <m:ctrlPr>
                            <a:rPr lang="en-SG" sz="2800" i="1">
                              <a:latin typeface="Cambria Math" panose="02040503050406030204" pitchFamily="18" charset="0"/>
                              <a:ea typeface="Cambria Math" panose="02040503050406030204" pitchFamily="18" charset="0"/>
                            </a:rPr>
                          </m:ctrlPr>
                        </m:funcPr>
                        <m:fName>
                          <m:sSub>
                            <m:sSubPr>
                              <m:ctrlPr>
                                <a:rPr lang="en-SG" sz="2800" i="1">
                                  <a:latin typeface="Cambria Math" panose="02040503050406030204" pitchFamily="18" charset="0"/>
                                  <a:ea typeface="Cambria Math" panose="02040503050406030204" pitchFamily="18" charset="0"/>
                                </a:rPr>
                              </m:ctrlPr>
                            </m:sSubPr>
                            <m:e>
                              <m:r>
                                <m:rPr>
                                  <m:sty m:val="p"/>
                                </m:rPr>
                                <a:rPr lang="en-SG" sz="2800">
                                  <a:latin typeface="Cambria Math" panose="02040503050406030204" pitchFamily="18" charset="0"/>
                                  <a:ea typeface="Cambria Math" panose="02040503050406030204" pitchFamily="18" charset="0"/>
                                </a:rPr>
                                <m:t>log</m:t>
                              </m:r>
                            </m:e>
                            <m:sub>
                              <m:r>
                                <a:rPr lang="en-SG" sz="2800" i="1">
                                  <a:latin typeface="Cambria Math" panose="02040503050406030204" pitchFamily="18" charset="0"/>
                                  <a:ea typeface="Cambria Math" panose="02040503050406030204" pitchFamily="18" charset="0"/>
                                </a:rPr>
                                <m:t>10</m:t>
                              </m:r>
                            </m:sub>
                          </m:sSub>
                        </m:fName>
                        <m:e>
                          <m:d>
                            <m:dPr>
                              <m:ctrlPr>
                                <a:rPr lang="en-SG" sz="2800" b="1" i="1">
                                  <a:latin typeface="Cambria Math" panose="02040503050406030204" pitchFamily="18" charset="0"/>
                                  <a:ea typeface="Cambria Math" panose="02040503050406030204" pitchFamily="18" charset="0"/>
                                </a:rPr>
                              </m:ctrlPr>
                            </m:dPr>
                            <m:e>
                              <m:r>
                                <a:rPr lang="en-SG" sz="2800" i="1">
                                  <a:latin typeface="Cambria Math" panose="02040503050406030204" pitchFamily="18" charset="0"/>
                                  <a:ea typeface="Cambria Math" panose="02040503050406030204" pitchFamily="18" charset="0"/>
                                </a:rPr>
                                <m:t>1.0+</m:t>
                              </m:r>
                              <m:f>
                                <m:fPr>
                                  <m:ctrlPr>
                                    <a:rPr lang="en-SG" sz="2800" i="1">
                                      <a:latin typeface="Cambria Math" panose="02040503050406030204" pitchFamily="18" charset="0"/>
                                      <a:ea typeface="Cambria Math" panose="02040503050406030204" pitchFamily="18" charset="0"/>
                                    </a:rPr>
                                  </m:ctrlPr>
                                </m:fPr>
                                <m:num>
                                  <m:r>
                                    <a:rPr lang="en-SG" sz="2800" i="1">
                                      <a:latin typeface="Cambria Math" panose="02040503050406030204" pitchFamily="18" charset="0"/>
                                      <a:ea typeface="Cambria Math" panose="02040503050406030204" pitchFamily="18" charset="0"/>
                                    </a:rPr>
                                    <m:t>1.0</m:t>
                                  </m:r>
                                </m:num>
                                <m:den>
                                  <m:sSub>
                                    <m:sSubPr>
                                      <m:ctrlPr>
                                        <a:rPr lang="en-SG" sz="2800" i="1">
                                          <a:latin typeface="Cambria Math" panose="02040503050406030204" pitchFamily="18" charset="0"/>
                                          <a:ea typeface="Cambria Math" panose="02040503050406030204" pitchFamily="18" charset="0"/>
                                        </a:rPr>
                                      </m:ctrlPr>
                                    </m:sSubPr>
                                    <m:e>
                                      <m:r>
                                        <a:rPr lang="en-SG" sz="2800" i="1">
                                          <a:latin typeface="Cambria Math" panose="02040503050406030204" pitchFamily="18" charset="0"/>
                                          <a:ea typeface="Cambria Math" panose="02040503050406030204" pitchFamily="18" charset="0"/>
                                        </a:rPr>
                                        <m:t>𝑓</m:t>
                                      </m:r>
                                    </m:e>
                                    <m:sub>
                                      <m:r>
                                        <a:rPr lang="en-SG" sz="2800" i="1">
                                          <a:latin typeface="Cambria Math" panose="02040503050406030204" pitchFamily="18" charset="0"/>
                                          <a:ea typeface="Cambria Math" panose="02040503050406030204" pitchFamily="18" charset="0"/>
                                        </a:rPr>
                                        <m:t>𝑣𝑜𝑙𝑢𝑚𝑒</m:t>
                                      </m:r>
                                    </m:sub>
                                  </m:sSub>
                                  <m:d>
                                    <m:dPr>
                                      <m:ctrlPr>
                                        <a:rPr lang="en-SG" sz="2800" i="1">
                                          <a:latin typeface="Cambria Math" panose="02040503050406030204" pitchFamily="18" charset="0"/>
                                          <a:ea typeface="Cambria Math" panose="02040503050406030204" pitchFamily="18" charset="0"/>
                                        </a:rPr>
                                      </m:ctrlPr>
                                    </m:dPr>
                                    <m:e>
                                      <m:r>
                                        <a:rPr lang="en-SG" sz="2800" b="1">
                                          <a:latin typeface="Cambria Math" panose="02040503050406030204" pitchFamily="18" charset="0"/>
                                          <a:ea typeface="Cambria Math" panose="02040503050406030204" pitchFamily="18" charset="0"/>
                                        </a:rPr>
                                        <m:t>𝐱</m:t>
                                      </m:r>
                                    </m:e>
                                  </m:d>
                                </m:den>
                              </m:f>
                            </m:e>
                          </m:d>
                        </m:e>
                      </m:func>
                      <m:r>
                        <a:rPr lang="en-SG" sz="2800" b="0" i="1" smtClean="0">
                          <a:latin typeface="Cambria Math" panose="02040503050406030204" pitchFamily="18" charset="0"/>
                          <a:ea typeface="Cambria Math" panose="02040503050406030204" pitchFamily="18" charset="0"/>
                        </a:rPr>
                        <m:t>+ </m:t>
                      </m:r>
                      <m:r>
                        <a:rPr lang="en-SG" sz="2800" b="0" i="1" smtClean="0">
                          <a:latin typeface="Cambria Math" panose="02040503050406030204" pitchFamily="18" charset="0"/>
                          <a:ea typeface="Cambria Math" panose="02040503050406030204" pitchFamily="18" charset="0"/>
                        </a:rPr>
                        <m:t>𝛼</m:t>
                      </m:r>
                      <m:d>
                        <m:dPr>
                          <m:ctrlPr>
                            <a:rPr lang="en-SG" sz="2800" i="1" smtClean="0">
                              <a:latin typeface="Cambria Math" panose="02040503050406030204" pitchFamily="18" charset="0"/>
                              <a:ea typeface="Cambria Math" panose="02040503050406030204" pitchFamily="18" charset="0"/>
                            </a:rPr>
                          </m:ctrlPr>
                        </m:dPr>
                        <m:e>
                          <m:r>
                            <a:rPr lang="en-SG" sz="2800" b="0" i="1" smtClean="0">
                              <a:latin typeface="Cambria Math" panose="02040503050406030204" pitchFamily="18" charset="0"/>
                              <a:ea typeface="Cambria Math" panose="02040503050406030204" pitchFamily="18" charset="0"/>
                            </a:rPr>
                            <m:t>1.0−</m:t>
                          </m:r>
                          <m:sSub>
                            <m:sSubPr>
                              <m:ctrlPr>
                                <a:rPr lang="en-SG" sz="2800" i="1">
                                  <a:latin typeface="Cambria Math" panose="02040503050406030204" pitchFamily="18" charset="0"/>
                                  <a:ea typeface="Cambria Math" panose="02040503050406030204" pitchFamily="18" charset="0"/>
                                </a:rPr>
                              </m:ctrlPr>
                            </m:sSubPr>
                            <m:e>
                              <m:r>
                                <a:rPr lang="en-SG" sz="2800" i="1">
                                  <a:latin typeface="Cambria Math" panose="02040503050406030204" pitchFamily="18" charset="0"/>
                                  <a:ea typeface="Cambria Math" panose="02040503050406030204" pitchFamily="18" charset="0"/>
                                </a:rPr>
                                <m:t>𝑓</m:t>
                              </m:r>
                            </m:e>
                            <m:sub>
                              <m:r>
                                <a:rPr lang="en-SG" sz="2800" i="1">
                                  <a:latin typeface="Cambria Math" panose="02040503050406030204" pitchFamily="18" charset="0"/>
                                  <a:ea typeface="Cambria Math" panose="02040503050406030204" pitchFamily="18" charset="0"/>
                                </a:rPr>
                                <m:t>𝑣𝑖𝑠𝑢𝑎𝑙</m:t>
                              </m:r>
                            </m:sub>
                          </m:sSub>
                          <m:d>
                            <m:dPr>
                              <m:ctrlPr>
                                <a:rPr lang="en-SG" sz="2800" i="1">
                                  <a:latin typeface="Cambria Math" panose="02040503050406030204" pitchFamily="18" charset="0"/>
                                  <a:ea typeface="Cambria Math" panose="02040503050406030204" pitchFamily="18" charset="0"/>
                                </a:rPr>
                              </m:ctrlPr>
                            </m:dPr>
                            <m:e/>
                            <m:e>
                              <m:r>
                                <a:rPr lang="en-SG" sz="2800" i="1">
                                  <a:latin typeface="Cambria Math" panose="02040503050406030204" pitchFamily="18" charset="0"/>
                                  <a:ea typeface="Cambria Math" panose="02040503050406030204" pitchFamily="18" charset="0"/>
                                </a:rPr>
                                <m:t>"</m:t>
                              </m:r>
                              <m:r>
                                <a:rPr lang="en-SG" sz="2800" b="0" i="1" smtClean="0">
                                  <a:latin typeface="Cambria Math" panose="02040503050406030204" pitchFamily="18" charset="0"/>
                                  <a:ea typeface="Cambria Math" panose="02040503050406030204" pitchFamily="18" charset="0"/>
                                </a:rPr>
                                <m:t>𝑎𝑖𝑟𝑝𝑙𝑎𝑛𝑒</m:t>
                              </m:r>
                              <m:r>
                                <a:rPr lang="en-SG" sz="2800" i="1">
                                  <a:latin typeface="Cambria Math" panose="02040503050406030204" pitchFamily="18" charset="0"/>
                                  <a:ea typeface="Cambria Math" panose="02040503050406030204" pitchFamily="18" charset="0"/>
                                </a:rPr>
                                <m:t>"</m:t>
                              </m:r>
                            </m:e>
                          </m:d>
                        </m:e>
                      </m:d>
                    </m:oMath>
                  </m:oMathPara>
                </a14:m>
                <a:endParaRPr lang="en-SG" sz="2800" dirty="0"/>
              </a:p>
            </p:txBody>
          </p:sp>
        </mc:Choice>
        <mc:Fallback xmlns="">
          <p:sp>
            <p:nvSpPr>
              <p:cNvPr id="11" name="TextBox 10">
                <a:extLst>
                  <a:ext uri="{FF2B5EF4-FFF2-40B4-BE49-F238E27FC236}">
                    <a16:creationId xmlns:a16="http://schemas.microsoft.com/office/drawing/2014/main" id="{257A7EDA-93EC-7F12-A4EC-DABEB7FD6CDF}"/>
                  </a:ext>
                </a:extLst>
              </p:cNvPr>
              <p:cNvSpPr txBox="1">
                <a:spLocks noRot="1" noChangeAspect="1" noMove="1" noResize="1" noEditPoints="1" noAdjustHandles="1" noChangeArrowheads="1" noChangeShapeType="1" noTextEdit="1"/>
              </p:cNvSpPr>
              <p:nvPr/>
            </p:nvSpPr>
            <p:spPr>
              <a:xfrm>
                <a:off x="2750635" y="4763428"/>
                <a:ext cx="9545441" cy="1060483"/>
              </a:xfrm>
              <a:prstGeom prst="rect">
                <a:avLst/>
              </a:prstGeom>
              <a:blipFill>
                <a:blip r:embed="rId3"/>
                <a:stretch>
                  <a:fillRect/>
                </a:stretch>
              </a:blipFill>
            </p:spPr>
            <p:txBody>
              <a:bodyPr/>
              <a:lstStyle/>
              <a:p>
                <a:r>
                  <a:rPr lang="en-SG">
                    <a:noFill/>
                  </a:rPr>
                  <a:t> </a:t>
                </a:r>
              </a:p>
            </p:txBody>
          </p:sp>
        </mc:Fallback>
      </mc:AlternateContent>
      <p:sp>
        <p:nvSpPr>
          <p:cNvPr id="4" name="Title 3">
            <a:extLst>
              <a:ext uri="{FF2B5EF4-FFF2-40B4-BE49-F238E27FC236}">
                <a16:creationId xmlns:a16="http://schemas.microsoft.com/office/drawing/2014/main" id="{87632902-E201-D601-D74C-139C528AE72E}"/>
              </a:ext>
            </a:extLst>
          </p:cNvPr>
          <p:cNvSpPr>
            <a:spLocks noGrp="1"/>
          </p:cNvSpPr>
          <p:nvPr>
            <p:ph type="title"/>
          </p:nvPr>
        </p:nvSpPr>
        <p:spPr/>
        <p:txBody>
          <a:bodyPr/>
          <a:lstStyle/>
          <a:p>
            <a:r>
              <a:rPr lang="en-SG" dirty="0"/>
              <a:t>Illustration of Multi-Task Scenario</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EB7DC03-1689-3278-7292-760F5141CCFE}"/>
                  </a:ext>
                </a:extLst>
              </p:cNvPr>
              <p:cNvSpPr txBox="1"/>
              <p:nvPr/>
            </p:nvSpPr>
            <p:spPr>
              <a:xfrm>
                <a:off x="2750635" y="2433045"/>
                <a:ext cx="9111143" cy="10604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SG" sz="2800" i="1">
                          <a:latin typeface="Cambria Math" panose="02040503050406030204" pitchFamily="18" charset="0"/>
                          <a:ea typeface="Cambria Math" panose="02040503050406030204" pitchFamily="18" charset="0"/>
                        </a:rPr>
                        <m:t>𝛽</m:t>
                      </m:r>
                      <m:func>
                        <m:funcPr>
                          <m:ctrlPr>
                            <a:rPr lang="en-SG" sz="2800" i="1">
                              <a:latin typeface="Cambria Math" panose="02040503050406030204" pitchFamily="18" charset="0"/>
                              <a:ea typeface="Cambria Math" panose="02040503050406030204" pitchFamily="18" charset="0"/>
                            </a:rPr>
                          </m:ctrlPr>
                        </m:funcPr>
                        <m:fName>
                          <m:sSub>
                            <m:sSubPr>
                              <m:ctrlPr>
                                <a:rPr lang="en-SG" sz="2800" i="1">
                                  <a:latin typeface="Cambria Math" panose="02040503050406030204" pitchFamily="18" charset="0"/>
                                  <a:ea typeface="Cambria Math" panose="02040503050406030204" pitchFamily="18" charset="0"/>
                                </a:rPr>
                              </m:ctrlPr>
                            </m:sSubPr>
                            <m:e>
                              <m:r>
                                <m:rPr>
                                  <m:sty m:val="p"/>
                                </m:rPr>
                                <a:rPr lang="en-SG" sz="2800">
                                  <a:latin typeface="Cambria Math" panose="02040503050406030204" pitchFamily="18" charset="0"/>
                                  <a:ea typeface="Cambria Math" panose="02040503050406030204" pitchFamily="18" charset="0"/>
                                </a:rPr>
                                <m:t>log</m:t>
                              </m:r>
                            </m:e>
                            <m:sub>
                              <m:r>
                                <a:rPr lang="en-SG" sz="2800" i="1">
                                  <a:latin typeface="Cambria Math" panose="02040503050406030204" pitchFamily="18" charset="0"/>
                                  <a:ea typeface="Cambria Math" panose="02040503050406030204" pitchFamily="18" charset="0"/>
                                </a:rPr>
                                <m:t>10</m:t>
                              </m:r>
                            </m:sub>
                          </m:sSub>
                        </m:fName>
                        <m:e>
                          <m:d>
                            <m:dPr>
                              <m:ctrlPr>
                                <a:rPr lang="en-SG" sz="2800" b="1" i="1">
                                  <a:latin typeface="Cambria Math" panose="02040503050406030204" pitchFamily="18" charset="0"/>
                                  <a:ea typeface="Cambria Math" panose="02040503050406030204" pitchFamily="18" charset="0"/>
                                </a:rPr>
                              </m:ctrlPr>
                            </m:dPr>
                            <m:e>
                              <m:r>
                                <a:rPr lang="en-SG" sz="2800" i="1">
                                  <a:latin typeface="Cambria Math" panose="02040503050406030204" pitchFamily="18" charset="0"/>
                                  <a:ea typeface="Cambria Math" panose="02040503050406030204" pitchFamily="18" charset="0"/>
                                </a:rPr>
                                <m:t>1.0+</m:t>
                              </m:r>
                              <m:f>
                                <m:fPr>
                                  <m:ctrlPr>
                                    <a:rPr lang="en-SG" sz="2800" i="1">
                                      <a:latin typeface="Cambria Math" panose="02040503050406030204" pitchFamily="18" charset="0"/>
                                      <a:ea typeface="Cambria Math" panose="02040503050406030204" pitchFamily="18" charset="0"/>
                                    </a:rPr>
                                  </m:ctrlPr>
                                </m:fPr>
                                <m:num>
                                  <m:r>
                                    <a:rPr lang="en-SG" sz="2800" i="1">
                                      <a:latin typeface="Cambria Math" panose="02040503050406030204" pitchFamily="18" charset="0"/>
                                      <a:ea typeface="Cambria Math" panose="02040503050406030204" pitchFamily="18" charset="0"/>
                                    </a:rPr>
                                    <m:t>1.0</m:t>
                                  </m:r>
                                </m:num>
                                <m:den>
                                  <m:sSub>
                                    <m:sSubPr>
                                      <m:ctrlPr>
                                        <a:rPr lang="en-SG" sz="2800" i="1">
                                          <a:latin typeface="Cambria Math" panose="02040503050406030204" pitchFamily="18" charset="0"/>
                                          <a:ea typeface="Cambria Math" panose="02040503050406030204" pitchFamily="18" charset="0"/>
                                        </a:rPr>
                                      </m:ctrlPr>
                                    </m:sSubPr>
                                    <m:e>
                                      <m:r>
                                        <a:rPr lang="en-SG" sz="2800" i="1">
                                          <a:latin typeface="Cambria Math" panose="02040503050406030204" pitchFamily="18" charset="0"/>
                                          <a:ea typeface="Cambria Math" panose="02040503050406030204" pitchFamily="18" charset="0"/>
                                        </a:rPr>
                                        <m:t>𝑓</m:t>
                                      </m:r>
                                    </m:e>
                                    <m:sub>
                                      <m:r>
                                        <a:rPr lang="en-SG" sz="2800" i="1">
                                          <a:latin typeface="Cambria Math" panose="02040503050406030204" pitchFamily="18" charset="0"/>
                                          <a:ea typeface="Cambria Math" panose="02040503050406030204" pitchFamily="18" charset="0"/>
                                        </a:rPr>
                                        <m:t>𝑣𝑜𝑙𝑢𝑚𝑒</m:t>
                                      </m:r>
                                    </m:sub>
                                  </m:sSub>
                                  <m:d>
                                    <m:dPr>
                                      <m:ctrlPr>
                                        <a:rPr lang="en-SG" sz="2800" i="1">
                                          <a:latin typeface="Cambria Math" panose="02040503050406030204" pitchFamily="18" charset="0"/>
                                          <a:ea typeface="Cambria Math" panose="02040503050406030204" pitchFamily="18" charset="0"/>
                                        </a:rPr>
                                      </m:ctrlPr>
                                    </m:dPr>
                                    <m:e>
                                      <m:r>
                                        <a:rPr lang="en-SG" sz="2800" b="1">
                                          <a:latin typeface="Cambria Math" panose="02040503050406030204" pitchFamily="18" charset="0"/>
                                          <a:ea typeface="Cambria Math" panose="02040503050406030204" pitchFamily="18" charset="0"/>
                                        </a:rPr>
                                        <m:t>𝐱</m:t>
                                      </m:r>
                                    </m:e>
                                  </m:d>
                                </m:den>
                              </m:f>
                            </m:e>
                          </m:d>
                        </m:e>
                      </m:func>
                      <m:r>
                        <a:rPr lang="en-SG" sz="2800" b="0" i="1" smtClean="0">
                          <a:latin typeface="Cambria Math" panose="02040503050406030204" pitchFamily="18" charset="0"/>
                          <a:ea typeface="Cambria Math" panose="02040503050406030204" pitchFamily="18" charset="0"/>
                        </a:rPr>
                        <m:t>+</m:t>
                      </m:r>
                      <m:r>
                        <a:rPr lang="en-SG" sz="2800" i="1">
                          <a:latin typeface="Cambria Math" panose="02040503050406030204" pitchFamily="18" charset="0"/>
                          <a:ea typeface="Cambria Math" panose="02040503050406030204" pitchFamily="18" charset="0"/>
                        </a:rPr>
                        <m:t>𝛼</m:t>
                      </m:r>
                      <m:d>
                        <m:dPr>
                          <m:ctrlPr>
                            <a:rPr lang="en-SG" sz="2800" i="1" smtClean="0">
                              <a:latin typeface="Cambria Math" panose="02040503050406030204" pitchFamily="18" charset="0"/>
                              <a:ea typeface="Cambria Math" panose="02040503050406030204" pitchFamily="18" charset="0"/>
                            </a:rPr>
                          </m:ctrlPr>
                        </m:dPr>
                        <m:e>
                          <m:r>
                            <a:rPr lang="en-SG" sz="2800" b="0" i="1" smtClean="0">
                              <a:latin typeface="Cambria Math" panose="02040503050406030204" pitchFamily="18" charset="0"/>
                              <a:ea typeface="Cambria Math" panose="02040503050406030204" pitchFamily="18" charset="0"/>
                            </a:rPr>
                            <m:t>1.0−</m:t>
                          </m:r>
                          <m:sSub>
                            <m:sSubPr>
                              <m:ctrlPr>
                                <a:rPr lang="en-SG" sz="2800" i="1">
                                  <a:latin typeface="Cambria Math" panose="02040503050406030204" pitchFamily="18" charset="0"/>
                                  <a:ea typeface="Cambria Math" panose="02040503050406030204" pitchFamily="18" charset="0"/>
                                </a:rPr>
                              </m:ctrlPr>
                            </m:sSubPr>
                            <m:e>
                              <m:r>
                                <a:rPr lang="en-SG" sz="2800" i="1">
                                  <a:latin typeface="Cambria Math" panose="02040503050406030204" pitchFamily="18" charset="0"/>
                                  <a:ea typeface="Cambria Math" panose="02040503050406030204" pitchFamily="18" charset="0"/>
                                </a:rPr>
                                <m:t>𝑓</m:t>
                              </m:r>
                            </m:e>
                            <m:sub>
                              <m:r>
                                <a:rPr lang="en-SG" sz="2800" i="1">
                                  <a:latin typeface="Cambria Math" panose="02040503050406030204" pitchFamily="18" charset="0"/>
                                  <a:ea typeface="Cambria Math" panose="02040503050406030204" pitchFamily="18" charset="0"/>
                                </a:rPr>
                                <m:t>𝑣𝑖𝑠𝑢𝑎𝑙</m:t>
                              </m:r>
                            </m:sub>
                          </m:sSub>
                          <m:d>
                            <m:dPr>
                              <m:ctrlPr>
                                <a:rPr lang="en-SG" sz="2800" i="1">
                                  <a:latin typeface="Cambria Math" panose="02040503050406030204" pitchFamily="18" charset="0"/>
                                  <a:ea typeface="Cambria Math" panose="02040503050406030204" pitchFamily="18" charset="0"/>
                                </a:rPr>
                              </m:ctrlPr>
                            </m:dPr>
                            <m:e/>
                            <m:e>
                              <m:r>
                                <a:rPr lang="en-SG" sz="2800" i="1">
                                  <a:latin typeface="Cambria Math" panose="02040503050406030204" pitchFamily="18" charset="0"/>
                                  <a:ea typeface="Cambria Math" panose="02040503050406030204" pitchFamily="18" charset="0"/>
                                </a:rPr>
                                <m:t>"</m:t>
                              </m:r>
                              <m:r>
                                <a:rPr lang="en-SG" sz="2800" i="1">
                                  <a:latin typeface="Cambria Math" panose="02040503050406030204" pitchFamily="18" charset="0"/>
                                  <a:ea typeface="Cambria Math" panose="02040503050406030204" pitchFamily="18" charset="0"/>
                                </a:rPr>
                                <m:t>𝑐𝑎𝑟</m:t>
                              </m:r>
                              <m:r>
                                <a:rPr lang="en-SG" sz="2800" i="1">
                                  <a:latin typeface="Cambria Math" panose="02040503050406030204" pitchFamily="18" charset="0"/>
                                  <a:ea typeface="Cambria Math" panose="02040503050406030204" pitchFamily="18" charset="0"/>
                                </a:rPr>
                                <m:t>"</m:t>
                              </m:r>
                            </m:e>
                          </m:d>
                        </m:e>
                      </m:d>
                    </m:oMath>
                  </m:oMathPara>
                </a14:m>
                <a:endParaRPr lang="en-SG" sz="2800" dirty="0"/>
              </a:p>
            </p:txBody>
          </p:sp>
        </mc:Choice>
        <mc:Fallback xmlns="">
          <p:sp>
            <p:nvSpPr>
              <p:cNvPr id="9" name="TextBox 8">
                <a:extLst>
                  <a:ext uri="{FF2B5EF4-FFF2-40B4-BE49-F238E27FC236}">
                    <a16:creationId xmlns:a16="http://schemas.microsoft.com/office/drawing/2014/main" id="{1EB7DC03-1689-3278-7292-760F5141CCFE}"/>
                  </a:ext>
                </a:extLst>
              </p:cNvPr>
              <p:cNvSpPr txBox="1">
                <a:spLocks noRot="1" noChangeAspect="1" noMove="1" noResize="1" noEditPoints="1" noAdjustHandles="1" noChangeArrowheads="1" noChangeShapeType="1" noTextEdit="1"/>
              </p:cNvSpPr>
              <p:nvPr/>
            </p:nvSpPr>
            <p:spPr>
              <a:xfrm>
                <a:off x="2750635" y="2433045"/>
                <a:ext cx="9111143" cy="1060483"/>
              </a:xfrm>
              <a:prstGeom prst="rect">
                <a:avLst/>
              </a:prstGeom>
              <a:blipFill>
                <a:blip r:embed="rId4"/>
                <a:stretch>
                  <a:fillRect/>
                </a:stretch>
              </a:blipFill>
            </p:spPr>
            <p:txBody>
              <a:bodyPr/>
              <a:lstStyle/>
              <a:p>
                <a:r>
                  <a:rPr lang="en-SG">
                    <a:noFill/>
                  </a:rPr>
                  <a:t> </a:t>
                </a:r>
              </a:p>
            </p:txBody>
          </p:sp>
        </mc:Fallback>
      </mc:AlternateContent>
      <p:pic>
        <p:nvPicPr>
          <p:cNvPr id="10" name="Picture 9">
            <a:extLst>
              <a:ext uri="{FF2B5EF4-FFF2-40B4-BE49-F238E27FC236}">
                <a16:creationId xmlns:a16="http://schemas.microsoft.com/office/drawing/2014/main" id="{A235D902-1993-3E9B-1205-8C4A7276361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80731" y="3095321"/>
            <a:ext cx="252716" cy="25271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39609D4-332D-91DB-6A24-0ED663909F1D}"/>
                  </a:ext>
                </a:extLst>
              </p:cNvPr>
              <p:cNvSpPr txBox="1"/>
              <p:nvPr/>
            </p:nvSpPr>
            <p:spPr>
              <a:xfrm>
                <a:off x="0" y="2154727"/>
                <a:ext cx="2466118" cy="461665"/>
              </a:xfrm>
              <a:prstGeom prst="rect">
                <a:avLst/>
              </a:prstGeom>
              <a:noFill/>
            </p:spPr>
            <p:txBody>
              <a:bodyPr wrap="square">
                <a:spAutoFit/>
              </a:bodyPr>
              <a:lstStyle/>
              <a:p>
                <a:r>
                  <a:rPr lang="en-SG" sz="2400" b="1" dirty="0"/>
                  <a:t>Discovery Task </a:t>
                </a:r>
                <a14:m>
                  <m:oMath xmlns:m="http://schemas.openxmlformats.org/officeDocument/2006/math">
                    <m:r>
                      <a:rPr lang="en-SG" sz="2400" b="1" i="1" smtClean="0">
                        <a:latin typeface="Cambria Math" panose="02040503050406030204" pitchFamily="18" charset="0"/>
                        <a:ea typeface="Cambria Math" panose="02040503050406030204" pitchFamily="18" charset="0"/>
                      </a:rPr>
                      <m:t>𝟏</m:t>
                    </m:r>
                  </m:oMath>
                </a14:m>
                <a:endParaRPr lang="en-SG" sz="2400" b="1" dirty="0"/>
              </a:p>
            </p:txBody>
          </p:sp>
        </mc:Choice>
        <mc:Fallback xmlns="">
          <p:sp>
            <p:nvSpPr>
              <p:cNvPr id="12" name="TextBox 11">
                <a:extLst>
                  <a:ext uri="{FF2B5EF4-FFF2-40B4-BE49-F238E27FC236}">
                    <a16:creationId xmlns:a16="http://schemas.microsoft.com/office/drawing/2014/main" id="{839609D4-332D-91DB-6A24-0ED663909F1D}"/>
                  </a:ext>
                </a:extLst>
              </p:cNvPr>
              <p:cNvSpPr txBox="1">
                <a:spLocks noRot="1" noChangeAspect="1" noMove="1" noResize="1" noEditPoints="1" noAdjustHandles="1" noChangeArrowheads="1" noChangeShapeType="1" noTextEdit="1"/>
              </p:cNvSpPr>
              <p:nvPr/>
            </p:nvSpPr>
            <p:spPr>
              <a:xfrm>
                <a:off x="0" y="2154727"/>
                <a:ext cx="2466118" cy="461665"/>
              </a:xfrm>
              <a:prstGeom prst="rect">
                <a:avLst/>
              </a:prstGeom>
              <a:blipFill>
                <a:blip r:embed="rId6"/>
                <a:stretch>
                  <a:fillRect l="-3704" t="-10526" b="-28947"/>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3838932-9ECC-781A-4FB8-DBFFF6D50D33}"/>
                  </a:ext>
                </a:extLst>
              </p:cNvPr>
              <p:cNvSpPr txBox="1"/>
              <p:nvPr/>
            </p:nvSpPr>
            <p:spPr>
              <a:xfrm>
                <a:off x="-11342" y="4603661"/>
                <a:ext cx="2588305" cy="461665"/>
              </a:xfrm>
              <a:prstGeom prst="rect">
                <a:avLst/>
              </a:prstGeom>
              <a:noFill/>
            </p:spPr>
            <p:txBody>
              <a:bodyPr wrap="square">
                <a:spAutoFit/>
              </a:bodyPr>
              <a:lstStyle/>
              <a:p>
                <a:r>
                  <a:rPr lang="en-SG" sz="2400" b="1" dirty="0"/>
                  <a:t>Discovery Task </a:t>
                </a:r>
                <a14:m>
                  <m:oMath xmlns:m="http://schemas.openxmlformats.org/officeDocument/2006/math">
                    <m:r>
                      <a:rPr lang="en-SG" sz="2400" b="1" i="1" smtClean="0">
                        <a:latin typeface="Cambria Math" panose="02040503050406030204" pitchFamily="18" charset="0"/>
                        <a:ea typeface="Cambria Math" panose="02040503050406030204" pitchFamily="18" charset="0"/>
                      </a:rPr>
                      <m:t>𝑴</m:t>
                    </m:r>
                  </m:oMath>
                </a14:m>
                <a:endParaRPr lang="en-SG" sz="2400" b="1" dirty="0"/>
              </a:p>
            </p:txBody>
          </p:sp>
        </mc:Choice>
        <mc:Fallback xmlns="">
          <p:sp>
            <p:nvSpPr>
              <p:cNvPr id="17" name="TextBox 16">
                <a:extLst>
                  <a:ext uri="{FF2B5EF4-FFF2-40B4-BE49-F238E27FC236}">
                    <a16:creationId xmlns:a16="http://schemas.microsoft.com/office/drawing/2014/main" id="{E3838932-9ECC-781A-4FB8-DBFFF6D50D33}"/>
                  </a:ext>
                </a:extLst>
              </p:cNvPr>
              <p:cNvSpPr txBox="1">
                <a:spLocks noRot="1" noChangeAspect="1" noMove="1" noResize="1" noEditPoints="1" noAdjustHandles="1" noChangeArrowheads="1" noChangeShapeType="1" noTextEdit="1"/>
              </p:cNvSpPr>
              <p:nvPr/>
            </p:nvSpPr>
            <p:spPr>
              <a:xfrm>
                <a:off x="-11342" y="4603661"/>
                <a:ext cx="2588305" cy="461665"/>
              </a:xfrm>
              <a:prstGeom prst="rect">
                <a:avLst/>
              </a:prstGeom>
              <a:blipFill>
                <a:blip r:embed="rId7"/>
                <a:stretch>
                  <a:fillRect l="-3529" t="-10526" b="-28947"/>
                </a:stretch>
              </a:blipFill>
            </p:spPr>
            <p:txBody>
              <a:bodyPr/>
              <a:lstStyle/>
              <a:p>
                <a:r>
                  <a:rPr lang="en-SG">
                    <a:noFill/>
                  </a:rPr>
                  <a:t> </a:t>
                </a:r>
              </a:p>
            </p:txBody>
          </p:sp>
        </mc:Fallback>
      </mc:AlternateContent>
      <p:sp>
        <p:nvSpPr>
          <p:cNvPr id="19" name="TextBox 18">
            <a:extLst>
              <a:ext uri="{FF2B5EF4-FFF2-40B4-BE49-F238E27FC236}">
                <a16:creationId xmlns:a16="http://schemas.microsoft.com/office/drawing/2014/main" id="{69ABD63B-36A5-F799-0CBF-0E1A191E4844}"/>
              </a:ext>
            </a:extLst>
          </p:cNvPr>
          <p:cNvSpPr txBox="1"/>
          <p:nvPr/>
        </p:nvSpPr>
        <p:spPr>
          <a:xfrm>
            <a:off x="5895279" y="3649456"/>
            <a:ext cx="433132" cy="523220"/>
          </a:xfrm>
          <a:prstGeom prst="rect">
            <a:avLst/>
          </a:prstGeom>
          <a:noFill/>
        </p:spPr>
        <p:txBody>
          <a:bodyPr wrap="none" rtlCol="0">
            <a:spAutoFit/>
          </a:bodyPr>
          <a:lstStyle/>
          <a:p>
            <a:r>
              <a:rPr lang="en-SG" sz="2800" dirty="0"/>
              <a:t>…</a:t>
            </a:r>
          </a:p>
        </p:txBody>
      </p:sp>
      <p:sp>
        <p:nvSpPr>
          <p:cNvPr id="20" name="TextBox 19">
            <a:extLst>
              <a:ext uri="{FF2B5EF4-FFF2-40B4-BE49-F238E27FC236}">
                <a16:creationId xmlns:a16="http://schemas.microsoft.com/office/drawing/2014/main" id="{D40EAF05-2CAD-EAB1-9ED6-9E20447BF9CC}"/>
              </a:ext>
            </a:extLst>
          </p:cNvPr>
          <p:cNvSpPr txBox="1"/>
          <p:nvPr/>
        </p:nvSpPr>
        <p:spPr>
          <a:xfrm>
            <a:off x="179823" y="3653868"/>
            <a:ext cx="433132" cy="523220"/>
          </a:xfrm>
          <a:prstGeom prst="rect">
            <a:avLst/>
          </a:prstGeom>
          <a:noFill/>
        </p:spPr>
        <p:txBody>
          <a:bodyPr wrap="none" rtlCol="0">
            <a:spAutoFit/>
          </a:bodyPr>
          <a:lstStyle/>
          <a:p>
            <a:r>
              <a:rPr lang="en-SG" sz="2800" dirty="0"/>
              <a:t>…</a:t>
            </a:r>
          </a:p>
        </p:txBody>
      </p:sp>
      <p:sp>
        <p:nvSpPr>
          <p:cNvPr id="5" name="TextBox 4">
            <a:extLst>
              <a:ext uri="{FF2B5EF4-FFF2-40B4-BE49-F238E27FC236}">
                <a16:creationId xmlns:a16="http://schemas.microsoft.com/office/drawing/2014/main" id="{FE606BB9-9C61-BFD9-A030-4C12FB285455}"/>
              </a:ext>
            </a:extLst>
          </p:cNvPr>
          <p:cNvSpPr txBox="1"/>
          <p:nvPr/>
        </p:nvSpPr>
        <p:spPr>
          <a:xfrm>
            <a:off x="2576963" y="2693386"/>
            <a:ext cx="389850" cy="584775"/>
          </a:xfrm>
          <a:prstGeom prst="rect">
            <a:avLst/>
          </a:prstGeom>
          <a:noFill/>
        </p:spPr>
        <p:txBody>
          <a:bodyPr wrap="none" rtlCol="0">
            <a:spAutoFit/>
          </a:bodyPr>
          <a:lstStyle/>
          <a:p>
            <a:r>
              <a:rPr lang="en-SG" sz="3200" dirty="0"/>
              <a:t>+</a:t>
            </a:r>
          </a:p>
        </p:txBody>
      </p:sp>
      <p:pic>
        <p:nvPicPr>
          <p:cNvPr id="8" name="Picture 7">
            <a:extLst>
              <a:ext uri="{FF2B5EF4-FFF2-40B4-BE49-F238E27FC236}">
                <a16:creationId xmlns:a16="http://schemas.microsoft.com/office/drawing/2014/main" id="{F70C9B32-18C7-6328-AECD-D008B5D959E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53084" y="2800720"/>
            <a:ext cx="359197" cy="359197"/>
          </a:xfrm>
          <a:prstGeom prst="rect">
            <a:avLst/>
          </a:prstGeom>
        </p:spPr>
      </p:pic>
      <p:sp>
        <p:nvSpPr>
          <p:cNvPr id="16" name="TextBox 15">
            <a:extLst>
              <a:ext uri="{FF2B5EF4-FFF2-40B4-BE49-F238E27FC236}">
                <a16:creationId xmlns:a16="http://schemas.microsoft.com/office/drawing/2014/main" id="{FF7FD2F5-C291-7CB3-846A-C222ED301031}"/>
              </a:ext>
            </a:extLst>
          </p:cNvPr>
          <p:cNvSpPr txBox="1"/>
          <p:nvPr/>
        </p:nvSpPr>
        <p:spPr>
          <a:xfrm>
            <a:off x="2560685" y="4991682"/>
            <a:ext cx="389850" cy="584775"/>
          </a:xfrm>
          <a:prstGeom prst="rect">
            <a:avLst/>
          </a:prstGeom>
          <a:noFill/>
        </p:spPr>
        <p:txBody>
          <a:bodyPr wrap="none" rtlCol="0">
            <a:spAutoFit/>
          </a:bodyPr>
          <a:lstStyle/>
          <a:p>
            <a:r>
              <a:rPr lang="en-SG" sz="3200" dirty="0"/>
              <a:t>+</a:t>
            </a:r>
          </a:p>
        </p:txBody>
      </p:sp>
      <p:sp>
        <p:nvSpPr>
          <p:cNvPr id="7" name="Slide Number Placeholder 3">
            <a:extLst>
              <a:ext uri="{FF2B5EF4-FFF2-40B4-BE49-F238E27FC236}">
                <a16:creationId xmlns:a16="http://schemas.microsoft.com/office/drawing/2014/main" id="{D315F432-7606-343B-7C18-3C32309FD50C}"/>
              </a:ext>
            </a:extLst>
          </p:cNvPr>
          <p:cNvSpPr txBox="1">
            <a:spLocks/>
          </p:cNvSpPr>
          <p:nvPr/>
        </p:nvSpPr>
        <p:spPr>
          <a:xfrm>
            <a:off x="6008688" y="6496050"/>
            <a:ext cx="460375" cy="330200"/>
          </a:xfrm>
          <a:prstGeom prst="rect">
            <a:avLst/>
          </a:prstGeom>
        </p:spPr>
        <p:txBody>
          <a:bodyPr/>
          <a:lstStyle>
            <a:defPPr>
              <a:defRPr lang="en-US"/>
            </a:defPPr>
            <a:lvl1pPr marL="0" algn="ctr" defTabSz="914400" rtl="0" eaLnBrk="1" latinLnBrk="0" hangingPunct="1">
              <a:defRPr sz="11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4F0C88-0165-4FC4-8B5E-8BECB1048F4D}" type="slidenum">
              <a:rPr lang="en-US" smtClean="0"/>
              <a:pPr/>
              <a:t>6</a:t>
            </a:fld>
            <a:endParaRPr lang="en-US" dirty="0"/>
          </a:p>
        </p:txBody>
      </p:sp>
      <p:pic>
        <p:nvPicPr>
          <p:cNvPr id="3" name="Picture 2">
            <a:extLst>
              <a:ext uri="{FF2B5EF4-FFF2-40B4-BE49-F238E27FC236}">
                <a16:creationId xmlns:a16="http://schemas.microsoft.com/office/drawing/2014/main" id="{FF21881B-33AE-EAF6-3681-7FE53BE172A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18775" y="5421713"/>
            <a:ext cx="266000" cy="266000"/>
          </a:xfrm>
          <a:prstGeom prst="rect">
            <a:avLst/>
          </a:prstGeom>
        </p:spPr>
      </p:pic>
      <p:pic>
        <p:nvPicPr>
          <p:cNvPr id="13" name="Picture 12">
            <a:extLst>
              <a:ext uri="{FF2B5EF4-FFF2-40B4-BE49-F238E27FC236}">
                <a16:creationId xmlns:a16="http://schemas.microsoft.com/office/drawing/2014/main" id="{7245D948-ED91-3069-5566-C2346C67E72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70285" y="5135753"/>
            <a:ext cx="357790" cy="357790"/>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DAC1F1E-A115-944F-1632-1E000FB26765}"/>
                  </a:ext>
                </a:extLst>
              </p:cNvPr>
              <p:cNvSpPr txBox="1"/>
              <p:nvPr/>
            </p:nvSpPr>
            <p:spPr>
              <a:xfrm>
                <a:off x="423" y="2730404"/>
                <a:ext cx="2648136" cy="5572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SG" sz="2800" i="1" smtClean="0">
                              <a:latin typeface="Cambria Math" panose="02040503050406030204" pitchFamily="18" charset="0"/>
                              <a:ea typeface="Cambria Math" panose="02040503050406030204" pitchFamily="18" charset="0"/>
                            </a:rPr>
                          </m:ctrlPr>
                        </m:sSubPr>
                        <m:e>
                          <m:r>
                            <a:rPr lang="en-SG" sz="2800" i="1">
                              <a:latin typeface="Cambria Math" panose="02040503050406030204" pitchFamily="18" charset="0"/>
                              <a:ea typeface="Cambria Math" panose="02040503050406030204" pitchFamily="18" charset="0"/>
                            </a:rPr>
                            <m:t>𝑓</m:t>
                          </m:r>
                        </m:e>
                        <m:sub>
                          <m:r>
                            <a:rPr lang="en-SG" sz="2800" b="0" i="1" smtClean="0">
                              <a:latin typeface="Cambria Math" panose="02040503050406030204" pitchFamily="18" charset="0"/>
                              <a:ea typeface="Cambria Math" panose="02040503050406030204" pitchFamily="18" charset="0"/>
                            </a:rPr>
                            <m:t>𝑎𝑒𝑟𝑜𝑑𝑦𝑛𝑎𝑚𝑖𝑐𝑠</m:t>
                          </m:r>
                        </m:sub>
                      </m:sSub>
                      <m:d>
                        <m:dPr>
                          <m:ctrlPr>
                            <a:rPr lang="en-SG" sz="2800" i="1">
                              <a:latin typeface="Cambria Math" panose="02040503050406030204" pitchFamily="18" charset="0"/>
                              <a:ea typeface="Cambria Math" panose="02040503050406030204" pitchFamily="18" charset="0"/>
                            </a:rPr>
                          </m:ctrlPr>
                        </m:dPr>
                        <m:e>
                          <m:r>
                            <a:rPr lang="en-SG" sz="2800" b="1">
                              <a:latin typeface="Cambria Math" panose="02040503050406030204" pitchFamily="18" charset="0"/>
                              <a:ea typeface="Cambria Math" panose="02040503050406030204" pitchFamily="18" charset="0"/>
                            </a:rPr>
                            <m:t>𝐱</m:t>
                          </m:r>
                        </m:e>
                      </m:d>
                    </m:oMath>
                  </m:oMathPara>
                </a14:m>
                <a:endParaRPr lang="en-SG" sz="2800" dirty="0"/>
              </a:p>
            </p:txBody>
          </p:sp>
        </mc:Choice>
        <mc:Fallback xmlns="">
          <p:sp>
            <p:nvSpPr>
              <p:cNvPr id="22" name="TextBox 21">
                <a:extLst>
                  <a:ext uri="{FF2B5EF4-FFF2-40B4-BE49-F238E27FC236}">
                    <a16:creationId xmlns:a16="http://schemas.microsoft.com/office/drawing/2014/main" id="{2DAC1F1E-A115-944F-1632-1E000FB26765}"/>
                  </a:ext>
                </a:extLst>
              </p:cNvPr>
              <p:cNvSpPr txBox="1">
                <a:spLocks noRot="1" noChangeAspect="1" noMove="1" noResize="1" noEditPoints="1" noAdjustHandles="1" noChangeArrowheads="1" noChangeShapeType="1" noTextEdit="1"/>
              </p:cNvSpPr>
              <p:nvPr/>
            </p:nvSpPr>
            <p:spPr>
              <a:xfrm>
                <a:off x="423" y="2730404"/>
                <a:ext cx="2648136" cy="557204"/>
              </a:xfrm>
              <a:prstGeom prst="rect">
                <a:avLst/>
              </a:prstGeom>
              <a:blipFill>
                <a:blip r:embed="rId9"/>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EAC3B6E-A4B5-E56A-C98D-F3F4CF454570}"/>
                  </a:ext>
                </a:extLst>
              </p:cNvPr>
              <p:cNvSpPr txBox="1"/>
              <p:nvPr/>
            </p:nvSpPr>
            <p:spPr>
              <a:xfrm>
                <a:off x="-71173" y="5019880"/>
                <a:ext cx="2648136" cy="5572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SG" sz="2800" i="1" smtClean="0">
                              <a:latin typeface="Cambria Math" panose="02040503050406030204" pitchFamily="18" charset="0"/>
                              <a:ea typeface="Cambria Math" panose="02040503050406030204" pitchFamily="18" charset="0"/>
                            </a:rPr>
                          </m:ctrlPr>
                        </m:sSubPr>
                        <m:e>
                          <m:r>
                            <a:rPr lang="en-SG" sz="2800" i="1">
                              <a:latin typeface="Cambria Math" panose="02040503050406030204" pitchFamily="18" charset="0"/>
                              <a:ea typeface="Cambria Math" panose="02040503050406030204" pitchFamily="18" charset="0"/>
                            </a:rPr>
                            <m:t>𝑓</m:t>
                          </m:r>
                        </m:e>
                        <m:sub>
                          <m:r>
                            <a:rPr lang="en-SG" sz="2800" b="0" i="1" smtClean="0">
                              <a:latin typeface="Cambria Math" panose="02040503050406030204" pitchFamily="18" charset="0"/>
                              <a:ea typeface="Cambria Math" panose="02040503050406030204" pitchFamily="18" charset="0"/>
                            </a:rPr>
                            <m:t>𝑎𝑒𝑟𝑜𝑑𝑦𝑛𝑎𝑚𝑖𝑐𝑠</m:t>
                          </m:r>
                        </m:sub>
                      </m:sSub>
                      <m:d>
                        <m:dPr>
                          <m:ctrlPr>
                            <a:rPr lang="en-SG" sz="2800" i="1">
                              <a:latin typeface="Cambria Math" panose="02040503050406030204" pitchFamily="18" charset="0"/>
                              <a:ea typeface="Cambria Math" panose="02040503050406030204" pitchFamily="18" charset="0"/>
                            </a:rPr>
                          </m:ctrlPr>
                        </m:dPr>
                        <m:e>
                          <m:r>
                            <a:rPr lang="en-SG" sz="2800" b="1">
                              <a:latin typeface="Cambria Math" panose="02040503050406030204" pitchFamily="18" charset="0"/>
                              <a:ea typeface="Cambria Math" panose="02040503050406030204" pitchFamily="18" charset="0"/>
                            </a:rPr>
                            <m:t>𝐱</m:t>
                          </m:r>
                        </m:e>
                      </m:d>
                    </m:oMath>
                  </m:oMathPara>
                </a14:m>
                <a:endParaRPr lang="en-SG" sz="2800" dirty="0"/>
              </a:p>
            </p:txBody>
          </p:sp>
        </mc:Choice>
        <mc:Fallback xmlns="">
          <p:sp>
            <p:nvSpPr>
              <p:cNvPr id="23" name="TextBox 22">
                <a:extLst>
                  <a:ext uri="{FF2B5EF4-FFF2-40B4-BE49-F238E27FC236}">
                    <a16:creationId xmlns:a16="http://schemas.microsoft.com/office/drawing/2014/main" id="{5EAC3B6E-A4B5-E56A-C98D-F3F4CF454570}"/>
                  </a:ext>
                </a:extLst>
              </p:cNvPr>
              <p:cNvSpPr txBox="1">
                <a:spLocks noRot="1" noChangeAspect="1" noMove="1" noResize="1" noEditPoints="1" noAdjustHandles="1" noChangeArrowheads="1" noChangeShapeType="1" noTextEdit="1"/>
              </p:cNvSpPr>
              <p:nvPr/>
            </p:nvSpPr>
            <p:spPr>
              <a:xfrm>
                <a:off x="-71173" y="5019880"/>
                <a:ext cx="2648136" cy="557204"/>
              </a:xfrm>
              <a:prstGeom prst="rect">
                <a:avLst/>
              </a:prstGeom>
              <a:blipFill>
                <a:blip r:embed="rId10"/>
                <a:stretch>
                  <a:fillRect/>
                </a:stretch>
              </a:blipFill>
            </p:spPr>
            <p:txBody>
              <a:bodyPr/>
              <a:lstStyle/>
              <a:p>
                <a:r>
                  <a:rPr lang="en-SG">
                    <a:noFill/>
                  </a:rPr>
                  <a:t> </a:t>
                </a:r>
              </a:p>
            </p:txBody>
          </p:sp>
        </mc:Fallback>
      </mc:AlternateContent>
      <p:pic>
        <p:nvPicPr>
          <p:cNvPr id="24" name="Picture 23">
            <a:extLst>
              <a:ext uri="{FF2B5EF4-FFF2-40B4-BE49-F238E27FC236}">
                <a16:creationId xmlns:a16="http://schemas.microsoft.com/office/drawing/2014/main" id="{63841D99-A227-FE42-831D-EA4F5FDB50B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13402" y="2876721"/>
            <a:ext cx="252716" cy="252716"/>
          </a:xfrm>
          <a:prstGeom prst="rect">
            <a:avLst/>
          </a:prstGeom>
        </p:spPr>
      </p:pic>
      <p:pic>
        <p:nvPicPr>
          <p:cNvPr id="25" name="Picture 24">
            <a:extLst>
              <a:ext uri="{FF2B5EF4-FFF2-40B4-BE49-F238E27FC236}">
                <a16:creationId xmlns:a16="http://schemas.microsoft.com/office/drawing/2014/main" id="{3C6E57F5-7411-FD92-54E0-A4006FBD0D9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36253" y="5168464"/>
            <a:ext cx="266000" cy="266000"/>
          </a:xfrm>
          <a:prstGeom prst="rect">
            <a:avLst/>
          </a:prstGeom>
        </p:spPr>
      </p:pic>
    </p:spTree>
    <p:extLst>
      <p:ext uri="{BB962C8B-B14F-4D97-AF65-F5344CB8AC3E}">
        <p14:creationId xmlns:p14="http://schemas.microsoft.com/office/powerpoint/2010/main" val="3865632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6" name="Picture 465">
            <a:extLst>
              <a:ext uri="{FF2B5EF4-FFF2-40B4-BE49-F238E27FC236}">
                <a16:creationId xmlns:a16="http://schemas.microsoft.com/office/drawing/2014/main" id="{C022786F-2E22-A756-F9EE-B02653CA7007}"/>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flipH="1">
            <a:off x="2222415" y="1087721"/>
            <a:ext cx="843083" cy="849933"/>
          </a:xfrm>
          <a:prstGeom prst="ellipse">
            <a:avLst/>
          </a:prstGeom>
          <a:ln>
            <a:noFill/>
          </a:ln>
          <a:effectLst>
            <a:softEdge rad="112500"/>
          </a:effectLst>
        </p:spPr>
      </p:pic>
      <p:pic>
        <p:nvPicPr>
          <p:cNvPr id="464" name="Picture 463">
            <a:extLst>
              <a:ext uri="{FF2B5EF4-FFF2-40B4-BE49-F238E27FC236}">
                <a16:creationId xmlns:a16="http://schemas.microsoft.com/office/drawing/2014/main" id="{D466B461-231C-CDAB-C629-93733CFF8259}"/>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flipH="1">
            <a:off x="7022997" y="2744629"/>
            <a:ext cx="843083" cy="849933"/>
          </a:xfrm>
          <a:prstGeom prst="ellipse">
            <a:avLst/>
          </a:prstGeom>
          <a:ln>
            <a:noFill/>
          </a:ln>
          <a:effectLst>
            <a:softEdge rad="112500"/>
          </a:effectLst>
        </p:spPr>
      </p:pic>
      <mc:AlternateContent xmlns:mc="http://schemas.openxmlformats.org/markup-compatibility/2006" xmlns:a14="http://schemas.microsoft.com/office/drawing/2010/main">
        <mc:Choice Requires="a14">
          <p:sp>
            <p:nvSpPr>
              <p:cNvPr id="256" name="TextBox 255">
                <a:extLst>
                  <a:ext uri="{FF2B5EF4-FFF2-40B4-BE49-F238E27FC236}">
                    <a16:creationId xmlns:a16="http://schemas.microsoft.com/office/drawing/2014/main" id="{35C9C2C2-61B6-A6B0-90EF-94A208CC6CE2}"/>
                  </a:ext>
                </a:extLst>
              </p:cNvPr>
              <p:cNvSpPr txBox="1"/>
              <p:nvPr/>
            </p:nvSpPr>
            <p:spPr>
              <a:xfrm>
                <a:off x="7087625" y="1943971"/>
                <a:ext cx="32152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SG" i="1" smtClean="0">
                          <a:solidFill>
                            <a:schemeClr val="tx1"/>
                          </a:solidFill>
                          <a:latin typeface="Cambria Math" panose="02040503050406030204" pitchFamily="18" charset="0"/>
                          <a:ea typeface="Cambria Math" panose="02040503050406030204" pitchFamily="18" charset="0"/>
                        </a:rPr>
                        <m:t>∪</m:t>
                      </m:r>
                    </m:oMath>
                  </m:oMathPara>
                </a14:m>
                <a:endParaRPr lang="en-SG" dirty="0"/>
              </a:p>
            </p:txBody>
          </p:sp>
        </mc:Choice>
        <mc:Fallback xmlns="">
          <p:sp>
            <p:nvSpPr>
              <p:cNvPr id="256" name="TextBox 255">
                <a:extLst>
                  <a:ext uri="{FF2B5EF4-FFF2-40B4-BE49-F238E27FC236}">
                    <a16:creationId xmlns:a16="http://schemas.microsoft.com/office/drawing/2014/main" id="{35C9C2C2-61B6-A6B0-90EF-94A208CC6CE2}"/>
                  </a:ext>
                </a:extLst>
              </p:cNvPr>
              <p:cNvSpPr txBox="1">
                <a:spLocks noRot="1" noChangeAspect="1" noMove="1" noResize="1" noEditPoints="1" noAdjustHandles="1" noChangeArrowheads="1" noChangeShapeType="1" noTextEdit="1"/>
              </p:cNvSpPr>
              <p:nvPr/>
            </p:nvSpPr>
            <p:spPr>
              <a:xfrm>
                <a:off x="7087625" y="1943971"/>
                <a:ext cx="321527" cy="369332"/>
              </a:xfrm>
              <a:prstGeom prst="rect">
                <a:avLst/>
              </a:prstGeom>
              <a:blipFill>
                <a:blip r:embed="rId6"/>
                <a:stretch>
                  <a:fillRect/>
                </a:stretch>
              </a:blipFill>
            </p:spPr>
            <p:txBody>
              <a:bodyPr/>
              <a:lstStyle/>
              <a:p>
                <a:r>
                  <a:rPr lang="en-SG">
                    <a:noFill/>
                  </a:rPr>
                  <a:t> </a:t>
                </a:r>
              </a:p>
            </p:txBody>
          </p:sp>
        </mc:Fallback>
      </mc:AlternateContent>
      <p:pic>
        <p:nvPicPr>
          <p:cNvPr id="89" name="Picture 88">
            <a:extLst>
              <a:ext uri="{FF2B5EF4-FFF2-40B4-BE49-F238E27FC236}">
                <a16:creationId xmlns:a16="http://schemas.microsoft.com/office/drawing/2014/main" id="{928038D7-2D69-7B0C-087F-3A584B7F852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49085" y="2723816"/>
            <a:ext cx="625304" cy="625304"/>
          </a:xfrm>
          <a:prstGeom prst="rect">
            <a:avLst/>
          </a:prstGeom>
        </p:spPr>
      </p:pic>
      <p:pic>
        <p:nvPicPr>
          <p:cNvPr id="525" name="Picture 524">
            <a:extLst>
              <a:ext uri="{FF2B5EF4-FFF2-40B4-BE49-F238E27FC236}">
                <a16:creationId xmlns:a16="http://schemas.microsoft.com/office/drawing/2014/main" id="{BCD2C88A-7496-1239-BF41-52DFA2B1407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60667" y="2310513"/>
            <a:ext cx="628833" cy="628833"/>
          </a:xfrm>
          <a:prstGeom prst="rect">
            <a:avLst/>
          </a:prstGeom>
        </p:spPr>
      </p:pic>
      <p:sp>
        <p:nvSpPr>
          <p:cNvPr id="37" name="文本框 46">
            <a:extLst>
              <a:ext uri="{FF2B5EF4-FFF2-40B4-BE49-F238E27FC236}">
                <a16:creationId xmlns:a16="http://schemas.microsoft.com/office/drawing/2014/main" id="{5CE38ED1-ACC9-B666-D627-A42EB851FC6C}"/>
              </a:ext>
            </a:extLst>
          </p:cNvPr>
          <p:cNvSpPr txBox="1"/>
          <p:nvPr/>
        </p:nvSpPr>
        <p:spPr>
          <a:xfrm rot="18900000">
            <a:off x="9634899" y="2608270"/>
            <a:ext cx="362636" cy="307777"/>
          </a:xfrm>
          <a:prstGeom prst="rect">
            <a:avLst/>
          </a:prstGeom>
          <a:noFill/>
        </p:spPr>
        <p:txBody>
          <a:bodyPr wrap="square">
            <a:spAutoFit/>
          </a:bodyPr>
          <a:lstStyle/>
          <a:p>
            <a:pPr algn="ctr"/>
            <a:r>
              <a:rPr lang="en-US" altLang="zh-CN" sz="1400" b="1" i="1" dirty="0">
                <a:solidFill>
                  <a:srgbClr val="0D0D0D"/>
                </a:solidFill>
                <a:effectLst/>
                <a:latin typeface="Söhne"/>
              </a:rPr>
              <a:t>…</a:t>
            </a:r>
            <a:endParaRPr lang="zh-CN" altLang="en-US" sz="1400" i="1" dirty="0"/>
          </a:p>
        </p:txBody>
      </p:sp>
      <p:pic>
        <p:nvPicPr>
          <p:cNvPr id="549" name="Picture 548">
            <a:extLst>
              <a:ext uri="{FF2B5EF4-FFF2-40B4-BE49-F238E27FC236}">
                <a16:creationId xmlns:a16="http://schemas.microsoft.com/office/drawing/2014/main" id="{6EA87F09-553A-2437-0A14-EE3E98090C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23341" y="2686779"/>
            <a:ext cx="628833" cy="628833"/>
          </a:xfrm>
          <a:prstGeom prst="rect">
            <a:avLst/>
          </a:prstGeom>
        </p:spPr>
      </p:pic>
      <p:sp>
        <p:nvSpPr>
          <p:cNvPr id="38" name="文本框 46">
            <a:extLst>
              <a:ext uri="{FF2B5EF4-FFF2-40B4-BE49-F238E27FC236}">
                <a16:creationId xmlns:a16="http://schemas.microsoft.com/office/drawing/2014/main" id="{8F94E278-261F-9C2F-50D2-D10FB081224B}"/>
              </a:ext>
            </a:extLst>
          </p:cNvPr>
          <p:cNvSpPr txBox="1"/>
          <p:nvPr/>
        </p:nvSpPr>
        <p:spPr>
          <a:xfrm rot="18900000">
            <a:off x="9479581" y="2760081"/>
            <a:ext cx="362636" cy="307777"/>
          </a:xfrm>
          <a:prstGeom prst="rect">
            <a:avLst/>
          </a:prstGeom>
          <a:noFill/>
        </p:spPr>
        <p:txBody>
          <a:bodyPr wrap="square">
            <a:spAutoFit/>
          </a:bodyPr>
          <a:lstStyle/>
          <a:p>
            <a:pPr algn="ctr"/>
            <a:r>
              <a:rPr lang="en-US" altLang="zh-CN" sz="1400" b="1" i="1" dirty="0">
                <a:solidFill>
                  <a:srgbClr val="0D0D0D"/>
                </a:solidFill>
                <a:effectLst/>
                <a:latin typeface="Söhne"/>
              </a:rPr>
              <a:t>…</a:t>
            </a:r>
            <a:endParaRPr lang="zh-CN" altLang="en-US" sz="1400" i="1" dirty="0"/>
          </a:p>
        </p:txBody>
      </p:sp>
      <p:sp>
        <p:nvSpPr>
          <p:cNvPr id="561" name="Rectangle 560">
            <a:extLst>
              <a:ext uri="{FF2B5EF4-FFF2-40B4-BE49-F238E27FC236}">
                <a16:creationId xmlns:a16="http://schemas.microsoft.com/office/drawing/2014/main" id="{BFA74736-A667-0CFC-E80D-42D766483C38}"/>
              </a:ext>
            </a:extLst>
          </p:cNvPr>
          <p:cNvSpPr/>
          <p:nvPr/>
        </p:nvSpPr>
        <p:spPr>
          <a:xfrm>
            <a:off x="534280" y="3406394"/>
            <a:ext cx="1054896" cy="552893"/>
          </a:xfrm>
          <a:prstGeom prst="rect">
            <a:avLst/>
          </a:prstGeom>
          <a:solidFill>
            <a:schemeClr val="bg1">
              <a:lumMod val="5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SG" sz="1400" dirty="0"/>
              <a:t>Select</a:t>
            </a:r>
            <a:endParaRPr lang="en-US" sz="1400" dirty="0"/>
          </a:p>
        </p:txBody>
      </p:sp>
      <p:sp>
        <p:nvSpPr>
          <p:cNvPr id="559" name="Down Arrow Callout 12">
            <a:extLst>
              <a:ext uri="{FF2B5EF4-FFF2-40B4-BE49-F238E27FC236}">
                <a16:creationId xmlns:a16="http://schemas.microsoft.com/office/drawing/2014/main" id="{04DBB4B9-D866-57FD-E36C-F73C7075E054}"/>
              </a:ext>
            </a:extLst>
          </p:cNvPr>
          <p:cNvSpPr/>
          <p:nvPr/>
        </p:nvSpPr>
        <p:spPr>
          <a:xfrm>
            <a:off x="514120" y="2716386"/>
            <a:ext cx="1084341" cy="850234"/>
          </a:xfrm>
          <a:prstGeom prst="downArrowCallout">
            <a:avLst/>
          </a:prstGeom>
          <a:solidFill>
            <a:srgbClr val="00B05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z="1400" dirty="0"/>
              <a:t>Evaluate</a:t>
            </a:r>
            <a:endParaRPr lang="en-US" sz="1400" dirty="0"/>
          </a:p>
        </p:txBody>
      </p:sp>
      <p:sp>
        <p:nvSpPr>
          <p:cNvPr id="562" name="Down Arrow Callout 12">
            <a:extLst>
              <a:ext uri="{FF2B5EF4-FFF2-40B4-BE49-F238E27FC236}">
                <a16:creationId xmlns:a16="http://schemas.microsoft.com/office/drawing/2014/main" id="{C8F10488-1EF1-14CF-A116-E7093BBF05B1}"/>
              </a:ext>
            </a:extLst>
          </p:cNvPr>
          <p:cNvSpPr/>
          <p:nvPr/>
        </p:nvSpPr>
        <p:spPr>
          <a:xfrm>
            <a:off x="512353" y="2022781"/>
            <a:ext cx="1084341" cy="850234"/>
          </a:xfrm>
          <a:prstGeom prst="downArrowCallout">
            <a:avLst/>
          </a:prstGeom>
          <a:solidFill>
            <a:srgbClr val="0070C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z="1400" dirty="0"/>
              <a:t>Crossover &amp; Mutate</a:t>
            </a:r>
            <a:endParaRPr lang="en-US" sz="1400" dirty="0"/>
          </a:p>
        </p:txBody>
      </p:sp>
      <p:pic>
        <p:nvPicPr>
          <p:cNvPr id="90" name="Picture 89">
            <a:extLst>
              <a:ext uri="{FF2B5EF4-FFF2-40B4-BE49-F238E27FC236}">
                <a16:creationId xmlns:a16="http://schemas.microsoft.com/office/drawing/2014/main" id="{BE20F8F8-12A4-1CAE-5EC3-A555BFBEF9D8}"/>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b="17884"/>
          <a:stretch/>
        </p:blipFill>
        <p:spPr>
          <a:xfrm>
            <a:off x="9097419" y="2335137"/>
            <a:ext cx="625305" cy="513476"/>
          </a:xfrm>
          <a:prstGeom prst="rect">
            <a:avLst/>
          </a:prstGeom>
        </p:spPr>
      </p:pic>
      <p:pic>
        <p:nvPicPr>
          <p:cNvPr id="534" name="Picture 533">
            <a:extLst>
              <a:ext uri="{FF2B5EF4-FFF2-40B4-BE49-F238E27FC236}">
                <a16:creationId xmlns:a16="http://schemas.microsoft.com/office/drawing/2014/main" id="{9469607B-3E77-B003-65E0-38774475B3A6}"/>
              </a:ext>
            </a:extLst>
          </p:cNvPr>
          <p:cNvPicPr>
            <a:picLocks noChangeAspect="1"/>
          </p:cNvPicPr>
          <p:nvPr/>
        </p:nvPicPr>
        <p:blipFill>
          <a:blip r:embed="rId11" cstate="print">
            <a:extLst>
              <a:ext uri="{BEBA8EAE-BF5A-486C-A8C5-ECC9F3942E4B}">
                <a14:imgProps xmlns:a14="http://schemas.microsoft.com/office/drawing/2010/main">
                  <a14:imgLayer r:embed="rId12">
                    <a14:imgEffect>
                      <a14:colorTemperature colorTemp="11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389207" y="2740838"/>
            <a:ext cx="909533" cy="909533"/>
          </a:xfrm>
          <a:prstGeom prst="ellipse">
            <a:avLst/>
          </a:prstGeom>
          <a:ln>
            <a:noFill/>
          </a:ln>
          <a:effectLst>
            <a:softEdge rad="127000"/>
          </a:effectLst>
        </p:spPr>
      </p:pic>
      <p:sp>
        <p:nvSpPr>
          <p:cNvPr id="484" name="Rectangle: Rounded Corners 483">
            <a:extLst>
              <a:ext uri="{FF2B5EF4-FFF2-40B4-BE49-F238E27FC236}">
                <a16:creationId xmlns:a16="http://schemas.microsoft.com/office/drawing/2014/main" id="{D028CBBA-B8EA-ADC7-9E1F-8F09E33464EA}"/>
              </a:ext>
            </a:extLst>
          </p:cNvPr>
          <p:cNvSpPr/>
          <p:nvPr/>
        </p:nvSpPr>
        <p:spPr>
          <a:xfrm>
            <a:off x="48132" y="4041340"/>
            <a:ext cx="2449699" cy="212927"/>
          </a:xfrm>
          <a:prstGeom prst="roundRect">
            <a:avLst>
              <a:gd name="adj" fmla="val 23594"/>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32" name="Picture 531">
            <a:extLst>
              <a:ext uri="{FF2B5EF4-FFF2-40B4-BE49-F238E27FC236}">
                <a16:creationId xmlns:a16="http://schemas.microsoft.com/office/drawing/2014/main" id="{F7D5304A-0980-C21B-309C-A841AEEB157C}"/>
              </a:ext>
            </a:extLst>
          </p:cNvPr>
          <p:cNvPicPr>
            <a:picLocks noChangeAspect="1"/>
          </p:cNvPicPr>
          <p:nvPr/>
        </p:nvPicPr>
        <p:blipFill>
          <a:blip r:embed="rId13" cstate="print">
            <a:extLst>
              <a:ext uri="{BEBA8EAE-BF5A-486C-A8C5-ECC9F3942E4B}">
                <a14:imgProps xmlns:a14="http://schemas.microsoft.com/office/drawing/2010/main">
                  <a14:imgLayer r:embed="rId14">
                    <a14:imgEffect>
                      <a14:colorTemperature colorTemp="11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2128216" y="1829257"/>
            <a:ext cx="949681" cy="949681"/>
          </a:xfrm>
          <a:prstGeom prst="ellipse">
            <a:avLst/>
          </a:prstGeom>
          <a:ln>
            <a:noFill/>
          </a:ln>
          <a:effectLst>
            <a:softEdge rad="127000"/>
          </a:effectLst>
        </p:spPr>
      </p:pic>
      <p:sp>
        <p:nvSpPr>
          <p:cNvPr id="18" name="标题 3">
            <a:extLst>
              <a:ext uri="{FF2B5EF4-FFF2-40B4-BE49-F238E27FC236}">
                <a16:creationId xmlns:a16="http://schemas.microsoft.com/office/drawing/2014/main" id="{66411069-1EF4-8E06-3050-594DC1C29F78}"/>
              </a:ext>
            </a:extLst>
          </p:cNvPr>
          <p:cNvSpPr>
            <a:spLocks noGrp="1"/>
          </p:cNvSpPr>
          <p:nvPr>
            <p:ph type="title"/>
          </p:nvPr>
        </p:nvSpPr>
        <p:spPr>
          <a:xfrm>
            <a:off x="-1" y="4024"/>
            <a:ext cx="8323455" cy="730507"/>
          </a:xfrm>
        </p:spPr>
        <p:txBody>
          <a:bodyPr>
            <a:noAutofit/>
          </a:bodyPr>
          <a:lstStyle/>
          <a:p>
            <a:r>
              <a:rPr lang="en-US" altLang="zh-CN" sz="3600" dirty="0"/>
              <a:t>LLM2FEA Method Overview</a:t>
            </a:r>
            <a:endParaRPr lang="zh-CN" altLang="en-US" sz="3600" dirty="0"/>
          </a:p>
        </p:txBody>
      </p:sp>
      <p:sp>
        <p:nvSpPr>
          <p:cNvPr id="102" name="文本框 8">
            <a:extLst>
              <a:ext uri="{FF2B5EF4-FFF2-40B4-BE49-F238E27FC236}">
                <a16:creationId xmlns:a16="http://schemas.microsoft.com/office/drawing/2014/main" id="{69805703-B81D-D77C-F4FC-4C6F4A700648}"/>
              </a:ext>
            </a:extLst>
          </p:cNvPr>
          <p:cNvSpPr txBox="1"/>
          <p:nvPr/>
        </p:nvSpPr>
        <p:spPr>
          <a:xfrm>
            <a:off x="1891576" y="1394248"/>
            <a:ext cx="566331" cy="246221"/>
          </a:xfrm>
          <a:prstGeom prst="rect">
            <a:avLst/>
          </a:prstGeom>
          <a:noFill/>
        </p:spPr>
        <p:txBody>
          <a:bodyPr wrap="square">
            <a:spAutoFit/>
          </a:bodyPr>
          <a:lstStyle/>
          <a:p>
            <a:pPr algn="ctr"/>
            <a:r>
              <a:rPr lang="en-US" altLang="zh-CN" sz="1000" b="1" dirty="0">
                <a:solidFill>
                  <a:srgbClr val="0D0D0D"/>
                </a:solidFill>
                <a:effectLst/>
                <a:latin typeface="Söhne"/>
              </a:rPr>
              <a:t>LLM</a:t>
            </a:r>
            <a:endParaRPr lang="zh-CN" altLang="en-US" sz="800" b="1" dirty="0"/>
          </a:p>
        </p:txBody>
      </p:sp>
      <mc:AlternateContent xmlns:mc="http://schemas.openxmlformats.org/markup-compatibility/2006" xmlns:a14="http://schemas.microsoft.com/office/drawing/2010/main">
        <mc:Choice Requires="a14">
          <p:sp>
            <p:nvSpPr>
              <p:cNvPr id="138" name="矩形 44">
                <a:extLst>
                  <a:ext uri="{FF2B5EF4-FFF2-40B4-BE49-F238E27FC236}">
                    <a16:creationId xmlns:a16="http://schemas.microsoft.com/office/drawing/2014/main" id="{DEC88477-7537-30D6-9432-B2ECEBBC02CD}"/>
                  </a:ext>
                </a:extLst>
              </p:cNvPr>
              <p:cNvSpPr/>
              <p:nvPr/>
            </p:nvSpPr>
            <p:spPr>
              <a:xfrm>
                <a:off x="10336720" y="2747071"/>
                <a:ext cx="1743951" cy="1174976"/>
              </a:xfrm>
              <a:prstGeom prst="rect">
                <a:avLst/>
              </a:prstGeom>
              <a:noFill/>
              <a:ln w="19050">
                <a:solidFill>
                  <a:schemeClr val="tx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Evaluate</a:t>
                </a:r>
              </a:p>
              <a:p>
                <a:pPr/>
                <a14:m>
                  <m:oMathPara xmlns:m="http://schemas.openxmlformats.org/officeDocument/2006/math">
                    <m:oMathParaPr>
                      <m:jc m:val="centerGroup"/>
                    </m:oMathParaPr>
                    <m:oMath xmlns:m="http://schemas.openxmlformats.org/officeDocument/2006/math">
                      <m:sSub>
                        <m:sSubPr>
                          <m:ctrlPr>
                            <a:rPr lang="en-SG" sz="1000" i="1" smtClean="0">
                              <a:solidFill>
                                <a:schemeClr val="tx1"/>
                              </a:solidFill>
                              <a:latin typeface="Cambria Math" panose="02040503050406030204" pitchFamily="18" charset="0"/>
                              <a:ea typeface="Cambria Math" panose="02040503050406030204" pitchFamily="18" charset="0"/>
                            </a:rPr>
                          </m:ctrlPr>
                        </m:sSubPr>
                        <m:e>
                          <m:r>
                            <a:rPr lang="en-SG" sz="1000" i="1">
                              <a:solidFill>
                                <a:schemeClr val="tx1"/>
                              </a:solidFill>
                              <a:latin typeface="Cambria Math" panose="02040503050406030204" pitchFamily="18" charset="0"/>
                              <a:ea typeface="Cambria Math" panose="02040503050406030204" pitchFamily="18" charset="0"/>
                            </a:rPr>
                            <m:t>𝑓</m:t>
                          </m:r>
                        </m:e>
                        <m:sub>
                          <m:r>
                            <a:rPr lang="en-SG" sz="1000" i="1" smtClean="0">
                              <a:solidFill>
                                <a:schemeClr val="tx1"/>
                              </a:solidFill>
                              <a:latin typeface="Cambria Math" panose="02040503050406030204" pitchFamily="18" charset="0"/>
                              <a:ea typeface="Cambria Math" panose="02040503050406030204" pitchFamily="18" charset="0"/>
                            </a:rPr>
                            <m:t>𝑎</m:t>
                          </m:r>
                          <m:r>
                            <a:rPr lang="en-SG" sz="1000" b="0" i="1" smtClean="0">
                              <a:solidFill>
                                <a:schemeClr val="tx1"/>
                              </a:solidFill>
                              <a:latin typeface="Cambria Math" panose="02040503050406030204" pitchFamily="18" charset="0"/>
                              <a:ea typeface="Cambria Math" panose="02040503050406030204" pitchFamily="18" charset="0"/>
                            </a:rPr>
                            <m:t>𝑒𝑟𝑜𝑑𝑦𝑛𝑎𝑚𝑖𝑐𝑠</m:t>
                          </m:r>
                        </m:sub>
                      </m:sSub>
                      <m:d>
                        <m:dPr>
                          <m:ctrlPr>
                            <a:rPr lang="en-SG" sz="1000" i="1">
                              <a:solidFill>
                                <a:schemeClr val="tx1"/>
                              </a:solidFill>
                              <a:latin typeface="Cambria Math" panose="02040503050406030204" pitchFamily="18" charset="0"/>
                              <a:ea typeface="Cambria Math" panose="02040503050406030204" pitchFamily="18" charset="0"/>
                            </a:rPr>
                          </m:ctrlPr>
                        </m:dPr>
                        <m:e>
                          <m:r>
                            <a:rPr lang="en-SG" sz="1000" b="1">
                              <a:solidFill>
                                <a:schemeClr val="tx1"/>
                              </a:solidFill>
                              <a:latin typeface="Cambria Math" panose="02040503050406030204" pitchFamily="18" charset="0"/>
                              <a:ea typeface="Cambria Math" panose="02040503050406030204" pitchFamily="18" charset="0"/>
                            </a:rPr>
                            <m:t>𝐱</m:t>
                          </m:r>
                        </m:e>
                      </m:d>
                      <m:r>
                        <a:rPr lang="en-SG" sz="1000" b="1" i="1" smtClean="0">
                          <a:solidFill>
                            <a:schemeClr val="tx1"/>
                          </a:solidFill>
                          <a:latin typeface="Cambria Math" panose="02040503050406030204" pitchFamily="18" charset="0"/>
                          <a:ea typeface="Cambria Math" panose="02040503050406030204" pitchFamily="18" charset="0"/>
                        </a:rPr>
                        <m:t>+</m:t>
                      </m:r>
                    </m:oMath>
                  </m:oMathPara>
                </a14:m>
                <a:endParaRPr lang="en-SG" sz="1000" b="1" i="1" dirty="0">
                  <a:solidFill>
                    <a:schemeClr val="tx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SG" sz="1000" i="1" smtClean="0">
                          <a:solidFill>
                            <a:schemeClr val="tx1"/>
                          </a:solidFill>
                          <a:latin typeface="Cambria Math" panose="02040503050406030204" pitchFamily="18" charset="0"/>
                          <a:ea typeface="Cambria Math" panose="02040503050406030204" pitchFamily="18" charset="0"/>
                        </a:rPr>
                        <m:t>𝛽</m:t>
                      </m:r>
                      <m:func>
                        <m:funcPr>
                          <m:ctrlPr>
                            <a:rPr lang="en-SG" sz="1000" i="1" smtClean="0">
                              <a:solidFill>
                                <a:schemeClr val="tx1"/>
                              </a:solidFill>
                              <a:latin typeface="Cambria Math" panose="02040503050406030204" pitchFamily="18" charset="0"/>
                              <a:ea typeface="Cambria Math" panose="02040503050406030204" pitchFamily="18" charset="0"/>
                            </a:rPr>
                          </m:ctrlPr>
                        </m:funcPr>
                        <m:fName>
                          <m:sSub>
                            <m:sSubPr>
                              <m:ctrlPr>
                                <a:rPr lang="en-SG" sz="1000" i="1">
                                  <a:solidFill>
                                    <a:schemeClr val="tx1"/>
                                  </a:solidFill>
                                  <a:latin typeface="Cambria Math" panose="02040503050406030204" pitchFamily="18" charset="0"/>
                                  <a:ea typeface="Cambria Math" panose="02040503050406030204" pitchFamily="18" charset="0"/>
                                </a:rPr>
                              </m:ctrlPr>
                            </m:sSubPr>
                            <m:e>
                              <m:r>
                                <m:rPr>
                                  <m:sty m:val="p"/>
                                </m:rPr>
                                <a:rPr lang="en-SG" sz="1000">
                                  <a:solidFill>
                                    <a:schemeClr val="tx1"/>
                                  </a:solidFill>
                                  <a:latin typeface="Cambria Math" panose="02040503050406030204" pitchFamily="18" charset="0"/>
                                  <a:ea typeface="Cambria Math" panose="02040503050406030204" pitchFamily="18" charset="0"/>
                                </a:rPr>
                                <m:t>log</m:t>
                              </m:r>
                            </m:e>
                            <m:sub>
                              <m:r>
                                <a:rPr lang="en-SG" sz="1000" i="1">
                                  <a:solidFill>
                                    <a:schemeClr val="tx1"/>
                                  </a:solidFill>
                                  <a:latin typeface="Cambria Math" panose="02040503050406030204" pitchFamily="18" charset="0"/>
                                  <a:ea typeface="Cambria Math" panose="02040503050406030204" pitchFamily="18" charset="0"/>
                                </a:rPr>
                                <m:t>10</m:t>
                              </m:r>
                            </m:sub>
                          </m:sSub>
                        </m:fName>
                        <m:e>
                          <m:d>
                            <m:dPr>
                              <m:ctrlPr>
                                <a:rPr lang="en-SG" sz="1000" b="1" i="1">
                                  <a:solidFill>
                                    <a:schemeClr val="tx1"/>
                                  </a:solidFill>
                                  <a:latin typeface="Cambria Math" panose="02040503050406030204" pitchFamily="18" charset="0"/>
                                  <a:ea typeface="Cambria Math" panose="02040503050406030204" pitchFamily="18" charset="0"/>
                                </a:rPr>
                              </m:ctrlPr>
                            </m:dPr>
                            <m:e>
                              <m:r>
                                <a:rPr lang="en-SG" sz="1000" i="1">
                                  <a:solidFill>
                                    <a:schemeClr val="tx1"/>
                                  </a:solidFill>
                                  <a:latin typeface="Cambria Math" panose="02040503050406030204" pitchFamily="18" charset="0"/>
                                  <a:ea typeface="Cambria Math" panose="02040503050406030204" pitchFamily="18" charset="0"/>
                                </a:rPr>
                                <m:t>1.0+</m:t>
                              </m:r>
                              <m:f>
                                <m:fPr>
                                  <m:ctrlPr>
                                    <a:rPr lang="en-SG" sz="1000" i="1">
                                      <a:solidFill>
                                        <a:schemeClr val="tx1"/>
                                      </a:solidFill>
                                      <a:latin typeface="Cambria Math" panose="02040503050406030204" pitchFamily="18" charset="0"/>
                                      <a:ea typeface="Cambria Math" panose="02040503050406030204" pitchFamily="18" charset="0"/>
                                    </a:rPr>
                                  </m:ctrlPr>
                                </m:fPr>
                                <m:num>
                                  <m:r>
                                    <a:rPr lang="en-SG" sz="1000" i="1">
                                      <a:solidFill>
                                        <a:schemeClr val="tx1"/>
                                      </a:solidFill>
                                      <a:latin typeface="Cambria Math" panose="02040503050406030204" pitchFamily="18" charset="0"/>
                                      <a:ea typeface="Cambria Math" panose="02040503050406030204" pitchFamily="18" charset="0"/>
                                    </a:rPr>
                                    <m:t>1.0</m:t>
                                  </m:r>
                                </m:num>
                                <m:den>
                                  <m:sSub>
                                    <m:sSubPr>
                                      <m:ctrlPr>
                                        <a:rPr lang="en-SG" sz="1000" i="1">
                                          <a:solidFill>
                                            <a:schemeClr val="tx1"/>
                                          </a:solidFill>
                                          <a:latin typeface="Cambria Math" panose="02040503050406030204" pitchFamily="18" charset="0"/>
                                          <a:ea typeface="Cambria Math" panose="02040503050406030204" pitchFamily="18" charset="0"/>
                                        </a:rPr>
                                      </m:ctrlPr>
                                    </m:sSubPr>
                                    <m:e>
                                      <m:r>
                                        <a:rPr lang="en-SG" sz="1000" i="1">
                                          <a:solidFill>
                                            <a:schemeClr val="tx1"/>
                                          </a:solidFill>
                                          <a:latin typeface="Cambria Math" panose="02040503050406030204" pitchFamily="18" charset="0"/>
                                          <a:ea typeface="Cambria Math" panose="02040503050406030204" pitchFamily="18" charset="0"/>
                                        </a:rPr>
                                        <m:t>𝑓</m:t>
                                      </m:r>
                                    </m:e>
                                    <m:sub>
                                      <m:r>
                                        <a:rPr lang="en-SG" sz="1000" i="1">
                                          <a:solidFill>
                                            <a:schemeClr val="tx1"/>
                                          </a:solidFill>
                                          <a:latin typeface="Cambria Math" panose="02040503050406030204" pitchFamily="18" charset="0"/>
                                          <a:ea typeface="Cambria Math" panose="02040503050406030204" pitchFamily="18" charset="0"/>
                                        </a:rPr>
                                        <m:t>𝑣𝑜𝑙𝑢𝑚𝑒</m:t>
                                      </m:r>
                                    </m:sub>
                                  </m:sSub>
                                  <m:d>
                                    <m:dPr>
                                      <m:ctrlPr>
                                        <a:rPr lang="en-SG" sz="1000" i="1">
                                          <a:solidFill>
                                            <a:schemeClr val="tx1"/>
                                          </a:solidFill>
                                          <a:latin typeface="Cambria Math" panose="02040503050406030204" pitchFamily="18" charset="0"/>
                                          <a:ea typeface="Cambria Math" panose="02040503050406030204" pitchFamily="18" charset="0"/>
                                        </a:rPr>
                                      </m:ctrlPr>
                                    </m:dPr>
                                    <m:e>
                                      <m:r>
                                        <a:rPr lang="en-SG" sz="1000" b="1">
                                          <a:solidFill>
                                            <a:schemeClr val="tx1"/>
                                          </a:solidFill>
                                          <a:latin typeface="Cambria Math" panose="02040503050406030204" pitchFamily="18" charset="0"/>
                                          <a:ea typeface="Cambria Math" panose="02040503050406030204" pitchFamily="18" charset="0"/>
                                        </a:rPr>
                                        <m:t>𝐱</m:t>
                                      </m:r>
                                    </m:e>
                                  </m:d>
                                </m:den>
                              </m:f>
                            </m:e>
                          </m:d>
                        </m:e>
                      </m:func>
                      <m:r>
                        <a:rPr lang="en-SG" sz="1000" i="1">
                          <a:solidFill>
                            <a:schemeClr val="tx1"/>
                          </a:solidFill>
                          <a:latin typeface="Cambria Math" panose="02040503050406030204" pitchFamily="18" charset="0"/>
                          <a:ea typeface="Cambria Math" panose="02040503050406030204" pitchFamily="18" charset="0"/>
                        </a:rPr>
                        <m:t>+</m:t>
                      </m:r>
                    </m:oMath>
                  </m:oMathPara>
                </a14:m>
                <a:endParaRPr lang="en-SG" sz="1000" i="1" dirty="0">
                  <a:solidFill>
                    <a:schemeClr val="tx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SG" sz="1000" i="1">
                          <a:solidFill>
                            <a:schemeClr val="tx1"/>
                          </a:solidFill>
                          <a:latin typeface="Cambria Math" panose="02040503050406030204" pitchFamily="18" charset="0"/>
                          <a:ea typeface="Cambria Math" panose="02040503050406030204" pitchFamily="18" charset="0"/>
                        </a:rPr>
                        <m:t>𝛼</m:t>
                      </m:r>
                      <m:d>
                        <m:dPr>
                          <m:ctrlPr>
                            <a:rPr lang="en-SG" sz="1000" i="1" smtClean="0">
                              <a:solidFill>
                                <a:schemeClr val="tx1"/>
                              </a:solidFill>
                              <a:latin typeface="Cambria Math" panose="02040503050406030204" pitchFamily="18" charset="0"/>
                              <a:ea typeface="Cambria Math" panose="02040503050406030204" pitchFamily="18" charset="0"/>
                            </a:rPr>
                          </m:ctrlPr>
                        </m:dPr>
                        <m:e>
                          <m:r>
                            <a:rPr lang="en-SG" sz="1000" b="0" i="1" smtClean="0">
                              <a:solidFill>
                                <a:schemeClr val="tx1"/>
                              </a:solidFill>
                              <a:latin typeface="Cambria Math" panose="02040503050406030204" pitchFamily="18" charset="0"/>
                              <a:ea typeface="Cambria Math" panose="02040503050406030204" pitchFamily="18" charset="0"/>
                            </a:rPr>
                            <m:t>1.0−</m:t>
                          </m:r>
                          <m:sSub>
                            <m:sSubPr>
                              <m:ctrlPr>
                                <a:rPr lang="en-SG" sz="1000" i="1">
                                  <a:solidFill>
                                    <a:schemeClr val="tx1"/>
                                  </a:solidFill>
                                  <a:latin typeface="Cambria Math" panose="02040503050406030204" pitchFamily="18" charset="0"/>
                                  <a:ea typeface="Cambria Math" panose="02040503050406030204" pitchFamily="18" charset="0"/>
                                </a:rPr>
                              </m:ctrlPr>
                            </m:sSubPr>
                            <m:e>
                              <m:r>
                                <a:rPr lang="en-SG" sz="1000" i="1">
                                  <a:solidFill>
                                    <a:schemeClr val="tx1"/>
                                  </a:solidFill>
                                  <a:latin typeface="Cambria Math" panose="02040503050406030204" pitchFamily="18" charset="0"/>
                                  <a:ea typeface="Cambria Math" panose="02040503050406030204" pitchFamily="18" charset="0"/>
                                </a:rPr>
                                <m:t>𝑓</m:t>
                              </m:r>
                            </m:e>
                            <m:sub>
                              <m:r>
                                <a:rPr lang="en-SG" sz="1000" i="1">
                                  <a:solidFill>
                                    <a:schemeClr val="tx1"/>
                                  </a:solidFill>
                                  <a:latin typeface="Cambria Math" panose="02040503050406030204" pitchFamily="18" charset="0"/>
                                  <a:ea typeface="Cambria Math" panose="02040503050406030204" pitchFamily="18" charset="0"/>
                                </a:rPr>
                                <m:t>𝑣𝑖𝑠</m:t>
                              </m:r>
                              <m:r>
                                <a:rPr lang="en-SG" sz="1000" b="0" i="1" smtClean="0">
                                  <a:solidFill>
                                    <a:schemeClr val="tx1"/>
                                  </a:solidFill>
                                  <a:latin typeface="Cambria Math" panose="02040503050406030204" pitchFamily="18" charset="0"/>
                                  <a:ea typeface="Cambria Math" panose="02040503050406030204" pitchFamily="18" charset="0"/>
                                </a:rPr>
                                <m:t>𝑢𝑎𝑙</m:t>
                              </m:r>
                            </m:sub>
                          </m:sSub>
                          <m:d>
                            <m:dPr>
                              <m:ctrlPr>
                                <a:rPr lang="en-SG" sz="1000" i="1">
                                  <a:solidFill>
                                    <a:schemeClr val="tx1"/>
                                  </a:solidFill>
                                  <a:latin typeface="Cambria Math" panose="02040503050406030204" pitchFamily="18" charset="0"/>
                                  <a:ea typeface="Cambria Math" panose="02040503050406030204" pitchFamily="18" charset="0"/>
                                </a:rPr>
                              </m:ctrlPr>
                            </m:dPr>
                            <m:e>
                              <m:r>
                                <a:rPr lang="en-SG" sz="1000" b="1">
                                  <a:solidFill>
                                    <a:schemeClr val="tx1"/>
                                  </a:solidFill>
                                  <a:latin typeface="Cambria Math" panose="02040503050406030204" pitchFamily="18" charset="0"/>
                                  <a:ea typeface="Cambria Math" panose="02040503050406030204" pitchFamily="18" charset="0"/>
                                </a:rPr>
                                <m:t>𝐱</m:t>
                              </m:r>
                            </m:e>
                            <m:e>
                              <m:sSub>
                                <m:sSubPr>
                                  <m:ctrlPr>
                                    <a:rPr lang="en-SG" sz="1000" i="1">
                                      <a:solidFill>
                                        <a:schemeClr val="tx1"/>
                                      </a:solidFill>
                                      <a:latin typeface="Cambria Math" panose="02040503050406030204" pitchFamily="18" charset="0"/>
                                      <a:ea typeface="Cambria Math" panose="02040503050406030204" pitchFamily="18" charset="0"/>
                                    </a:rPr>
                                  </m:ctrlPr>
                                </m:sSubPr>
                                <m:e>
                                  <m:r>
                                    <a:rPr lang="en-SG" sz="1000" b="1" i="1">
                                      <a:solidFill>
                                        <a:schemeClr val="tx1"/>
                                      </a:solidFill>
                                      <a:latin typeface="Cambria Math" panose="02040503050406030204" pitchFamily="18" charset="0"/>
                                      <a:ea typeface="Cambria Math" panose="02040503050406030204" pitchFamily="18" charset="0"/>
                                    </a:rPr>
                                    <m:t>𝒚</m:t>
                                  </m:r>
                                </m:e>
                                <m:sub>
                                  <m:r>
                                    <a:rPr lang="en-SG" sz="1000" b="0" i="1" smtClean="0">
                                      <a:solidFill>
                                        <a:schemeClr val="tx1"/>
                                      </a:solidFill>
                                      <a:latin typeface="Cambria Math" panose="02040503050406030204" pitchFamily="18" charset="0"/>
                                      <a:ea typeface="Cambria Math" panose="02040503050406030204" pitchFamily="18" charset="0"/>
                                    </a:rPr>
                                    <m:t>𝑖</m:t>
                                  </m:r>
                                </m:sub>
                              </m:sSub>
                            </m:e>
                          </m:d>
                        </m:e>
                      </m:d>
                    </m:oMath>
                  </m:oMathPara>
                </a14:m>
                <a:endParaRPr lang="en-US" altLang="zh-CN" sz="1000" dirty="0">
                  <a:solidFill>
                    <a:schemeClr val="tx1"/>
                  </a:solidFill>
                </a:endParaRPr>
              </a:p>
            </p:txBody>
          </p:sp>
        </mc:Choice>
        <mc:Fallback xmlns="">
          <p:sp>
            <p:nvSpPr>
              <p:cNvPr id="138" name="矩形 44">
                <a:extLst>
                  <a:ext uri="{FF2B5EF4-FFF2-40B4-BE49-F238E27FC236}">
                    <a16:creationId xmlns:a16="http://schemas.microsoft.com/office/drawing/2014/main" id="{DEC88477-7537-30D6-9432-B2ECEBBC02CD}"/>
                  </a:ext>
                </a:extLst>
              </p:cNvPr>
              <p:cNvSpPr>
                <a:spLocks noRot="1" noChangeAspect="1" noMove="1" noResize="1" noEditPoints="1" noAdjustHandles="1" noChangeArrowheads="1" noChangeShapeType="1" noTextEdit="1"/>
              </p:cNvSpPr>
              <p:nvPr/>
            </p:nvSpPr>
            <p:spPr>
              <a:xfrm>
                <a:off x="10336720" y="2747071"/>
                <a:ext cx="1743951" cy="1174976"/>
              </a:xfrm>
              <a:prstGeom prst="rect">
                <a:avLst/>
              </a:prstGeom>
              <a:blipFill>
                <a:blip r:embed="rId15"/>
                <a:stretch>
                  <a:fillRect/>
                </a:stretch>
              </a:blipFill>
              <a:ln w="19050">
                <a:solidFill>
                  <a:schemeClr val="tx1"/>
                </a:solidFill>
              </a:ln>
              <a:effectLst/>
            </p:spPr>
            <p:txBody>
              <a:bodyPr/>
              <a:lstStyle/>
              <a:p>
                <a:r>
                  <a:rPr lang="en-SG">
                    <a:noFill/>
                  </a:rPr>
                  <a:t> </a:t>
                </a:r>
              </a:p>
            </p:txBody>
          </p:sp>
        </mc:Fallback>
      </mc:AlternateContent>
      <p:sp>
        <p:nvSpPr>
          <p:cNvPr id="67" name="Diamond 66">
            <a:extLst>
              <a:ext uri="{FF2B5EF4-FFF2-40B4-BE49-F238E27FC236}">
                <a16:creationId xmlns:a16="http://schemas.microsoft.com/office/drawing/2014/main" id="{5731FD94-98E6-8F31-F94D-6C7D6904AC8A}"/>
              </a:ext>
            </a:extLst>
          </p:cNvPr>
          <p:cNvSpPr/>
          <p:nvPr/>
        </p:nvSpPr>
        <p:spPr>
          <a:xfrm>
            <a:off x="5011373" y="508279"/>
            <a:ext cx="1269148" cy="774972"/>
          </a:xfrm>
          <a:prstGeom prst="diamond">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solidFill>
            </a:endParaRPr>
          </a:p>
        </p:txBody>
      </p:sp>
      <p:sp>
        <p:nvSpPr>
          <p:cNvPr id="68" name="TextBox 67">
            <a:extLst>
              <a:ext uri="{FF2B5EF4-FFF2-40B4-BE49-F238E27FC236}">
                <a16:creationId xmlns:a16="http://schemas.microsoft.com/office/drawing/2014/main" id="{262F59FC-9FC7-CBA2-831C-C4B02C58BEA6}"/>
              </a:ext>
            </a:extLst>
          </p:cNvPr>
          <p:cNvSpPr txBox="1"/>
          <p:nvPr/>
        </p:nvSpPr>
        <p:spPr>
          <a:xfrm>
            <a:off x="5081390" y="628399"/>
            <a:ext cx="1132224" cy="553998"/>
          </a:xfrm>
          <a:prstGeom prst="rect">
            <a:avLst/>
          </a:prstGeom>
          <a:noFill/>
        </p:spPr>
        <p:txBody>
          <a:bodyPr wrap="square" rtlCol="0">
            <a:spAutoFit/>
          </a:bodyPr>
          <a:lstStyle/>
          <a:p>
            <a:pPr algn="ctr"/>
            <a:r>
              <a:rPr lang="en-SG" sz="1000" dirty="0"/>
              <a:t>Terminate</a:t>
            </a:r>
          </a:p>
          <a:p>
            <a:pPr algn="ctr"/>
            <a:r>
              <a:rPr lang="en-SG" sz="1000" dirty="0"/>
              <a:t>Condition Satisfied?</a:t>
            </a:r>
          </a:p>
        </p:txBody>
      </p:sp>
      <p:sp>
        <p:nvSpPr>
          <p:cNvPr id="95" name="TextBox 94">
            <a:extLst>
              <a:ext uri="{FF2B5EF4-FFF2-40B4-BE49-F238E27FC236}">
                <a16:creationId xmlns:a16="http://schemas.microsoft.com/office/drawing/2014/main" id="{EA5D2D36-B224-5230-1A54-0EEDBF0011A2}"/>
              </a:ext>
            </a:extLst>
          </p:cNvPr>
          <p:cNvSpPr txBox="1"/>
          <p:nvPr/>
        </p:nvSpPr>
        <p:spPr>
          <a:xfrm>
            <a:off x="8222812" y="3455280"/>
            <a:ext cx="1302883" cy="400110"/>
          </a:xfrm>
          <a:prstGeom prst="rect">
            <a:avLst/>
          </a:prstGeom>
          <a:noFill/>
        </p:spPr>
        <p:txBody>
          <a:bodyPr wrap="square">
            <a:spAutoFit/>
          </a:bodyPr>
          <a:lstStyle/>
          <a:p>
            <a:pPr algn="ctr"/>
            <a:r>
              <a:rPr lang="en-US" altLang="zh-CN" sz="1000" b="1" dirty="0">
                <a:solidFill>
                  <a:srgbClr val="0D0D0D"/>
                </a:solidFill>
                <a:effectLst/>
                <a:latin typeface="Söhne"/>
              </a:rPr>
              <a:t>Text-to-3D </a:t>
            </a:r>
          </a:p>
          <a:p>
            <a:pPr algn="ctr"/>
            <a:r>
              <a:rPr lang="en-US" altLang="zh-CN" sz="1000" b="1" dirty="0">
                <a:solidFill>
                  <a:srgbClr val="0D0D0D"/>
                </a:solidFill>
                <a:effectLst/>
                <a:latin typeface="Söhne"/>
              </a:rPr>
              <a:t>model</a:t>
            </a:r>
            <a:endParaRPr lang="en-SG" sz="1000" dirty="0"/>
          </a:p>
        </p:txBody>
      </p:sp>
      <p:sp>
        <p:nvSpPr>
          <p:cNvPr id="155" name="Oval 154">
            <a:extLst>
              <a:ext uri="{FF2B5EF4-FFF2-40B4-BE49-F238E27FC236}">
                <a16:creationId xmlns:a16="http://schemas.microsoft.com/office/drawing/2014/main" id="{2BABDCB2-3B03-E45A-27FD-049562C3618B}"/>
              </a:ext>
            </a:extLst>
          </p:cNvPr>
          <p:cNvSpPr/>
          <p:nvPr/>
        </p:nvSpPr>
        <p:spPr>
          <a:xfrm>
            <a:off x="4022074" y="755959"/>
            <a:ext cx="566965" cy="275261"/>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End</a:t>
            </a:r>
          </a:p>
        </p:txBody>
      </p:sp>
      <p:cxnSp>
        <p:nvCxnSpPr>
          <p:cNvPr id="156" name="连接符: 肘形 50">
            <a:extLst>
              <a:ext uri="{FF2B5EF4-FFF2-40B4-BE49-F238E27FC236}">
                <a16:creationId xmlns:a16="http://schemas.microsoft.com/office/drawing/2014/main" id="{30B7C390-9A7C-A754-3800-AD0C7B734BB5}"/>
              </a:ext>
            </a:extLst>
          </p:cNvPr>
          <p:cNvCxnSpPr>
            <a:cxnSpLocks/>
            <a:stCxn id="67" idx="1"/>
            <a:endCxn id="155" idx="6"/>
          </p:cNvCxnSpPr>
          <p:nvPr/>
        </p:nvCxnSpPr>
        <p:spPr>
          <a:xfrm flipH="1" flipV="1">
            <a:off x="4589039" y="893590"/>
            <a:ext cx="422334" cy="2175"/>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63" name="Oval 162">
            <a:extLst>
              <a:ext uri="{FF2B5EF4-FFF2-40B4-BE49-F238E27FC236}">
                <a16:creationId xmlns:a16="http://schemas.microsoft.com/office/drawing/2014/main" id="{4B30E76D-CDB8-734C-0493-D294316DFA52}"/>
              </a:ext>
            </a:extLst>
          </p:cNvPr>
          <p:cNvSpPr/>
          <p:nvPr/>
        </p:nvSpPr>
        <p:spPr>
          <a:xfrm>
            <a:off x="2282682" y="754473"/>
            <a:ext cx="644846" cy="27548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Start</a:t>
            </a:r>
          </a:p>
        </p:txBody>
      </p:sp>
      <p:sp>
        <p:nvSpPr>
          <p:cNvPr id="177" name="TextBox 176">
            <a:extLst>
              <a:ext uri="{FF2B5EF4-FFF2-40B4-BE49-F238E27FC236}">
                <a16:creationId xmlns:a16="http://schemas.microsoft.com/office/drawing/2014/main" id="{65020173-AA56-BB33-B72B-95D7A5E059B0}"/>
              </a:ext>
            </a:extLst>
          </p:cNvPr>
          <p:cNvSpPr txBox="1"/>
          <p:nvPr/>
        </p:nvSpPr>
        <p:spPr>
          <a:xfrm>
            <a:off x="4701072" y="679288"/>
            <a:ext cx="460963" cy="246221"/>
          </a:xfrm>
          <a:prstGeom prst="rect">
            <a:avLst/>
          </a:prstGeom>
          <a:noFill/>
        </p:spPr>
        <p:txBody>
          <a:bodyPr wrap="square">
            <a:spAutoFit/>
          </a:bodyPr>
          <a:lstStyle/>
          <a:p>
            <a:pPr algn="ctr"/>
            <a:r>
              <a:rPr lang="en-SG" sz="1000" dirty="0">
                <a:solidFill>
                  <a:schemeClr val="tx1"/>
                </a:solidFill>
              </a:rPr>
              <a:t>Yes</a:t>
            </a:r>
          </a:p>
        </p:txBody>
      </p:sp>
      <mc:AlternateContent xmlns:mc="http://schemas.openxmlformats.org/markup-compatibility/2006" xmlns:a14="http://schemas.microsoft.com/office/drawing/2010/main">
        <mc:Choice Requires="a14">
          <p:sp>
            <p:nvSpPr>
              <p:cNvPr id="196" name="TextBox 195">
                <a:extLst>
                  <a:ext uri="{FF2B5EF4-FFF2-40B4-BE49-F238E27FC236}">
                    <a16:creationId xmlns:a16="http://schemas.microsoft.com/office/drawing/2014/main" id="{3D307737-931C-F6C3-CE64-2D9276B5FDBF}"/>
                  </a:ext>
                </a:extLst>
              </p:cNvPr>
              <p:cNvSpPr txBox="1"/>
              <p:nvPr/>
            </p:nvSpPr>
            <p:spPr>
              <a:xfrm>
                <a:off x="4535197" y="1909878"/>
                <a:ext cx="596742" cy="24622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SG" sz="1000" b="0" i="1" smtClean="0">
                          <a:solidFill>
                            <a:schemeClr val="tx1"/>
                          </a:solidFill>
                          <a:latin typeface="Cambria Math" panose="02040503050406030204" pitchFamily="18" charset="0"/>
                        </a:rPr>
                        <m:t>𝑡</m:t>
                      </m:r>
                      <m:r>
                        <a:rPr lang="en-SG" sz="1000" b="0" i="1" smtClean="0">
                          <a:solidFill>
                            <a:schemeClr val="tx1"/>
                          </a:solidFill>
                          <a:latin typeface="Cambria Math" panose="02040503050406030204" pitchFamily="18" charset="0"/>
                        </a:rPr>
                        <m:t>=1</m:t>
                      </m:r>
                    </m:oMath>
                  </m:oMathPara>
                </a14:m>
                <a:endParaRPr lang="en-SG" sz="1000" dirty="0">
                  <a:solidFill>
                    <a:schemeClr val="tx1"/>
                  </a:solidFill>
                </a:endParaRPr>
              </a:p>
            </p:txBody>
          </p:sp>
        </mc:Choice>
        <mc:Fallback xmlns="">
          <p:sp>
            <p:nvSpPr>
              <p:cNvPr id="196" name="TextBox 195">
                <a:extLst>
                  <a:ext uri="{FF2B5EF4-FFF2-40B4-BE49-F238E27FC236}">
                    <a16:creationId xmlns:a16="http://schemas.microsoft.com/office/drawing/2014/main" id="{3D307737-931C-F6C3-CE64-2D9276B5FDBF}"/>
                  </a:ext>
                </a:extLst>
              </p:cNvPr>
              <p:cNvSpPr txBox="1">
                <a:spLocks noRot="1" noChangeAspect="1" noMove="1" noResize="1" noEditPoints="1" noAdjustHandles="1" noChangeArrowheads="1" noChangeShapeType="1" noTextEdit="1"/>
              </p:cNvSpPr>
              <p:nvPr/>
            </p:nvSpPr>
            <p:spPr>
              <a:xfrm>
                <a:off x="4535197" y="1909878"/>
                <a:ext cx="596742" cy="246221"/>
              </a:xfrm>
              <a:prstGeom prst="rect">
                <a:avLst/>
              </a:prstGeom>
              <a:blipFill>
                <a:blip r:embed="rId1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EE8EE0F2-CBB5-81A2-4040-41097D0CEFD5}"/>
                  </a:ext>
                </a:extLst>
              </p:cNvPr>
              <p:cNvSpPr txBox="1"/>
              <p:nvPr/>
            </p:nvSpPr>
            <p:spPr>
              <a:xfrm>
                <a:off x="7674587" y="3285668"/>
                <a:ext cx="877362" cy="246221"/>
              </a:xfrm>
              <a:prstGeom prst="rect">
                <a:avLst/>
              </a:prstGeom>
              <a:noFill/>
            </p:spPr>
            <p:txBody>
              <a:bodyPr wrap="square">
                <a:spAutoFit/>
              </a:bodyPr>
              <a:lstStyle/>
              <a:p>
                <a:pPr algn="ctr"/>
                <a:r>
                  <a:rPr lang="en-SG" sz="1000" dirty="0">
                    <a:solidFill>
                      <a:schemeClr val="tx1"/>
                    </a:solidFill>
                  </a:rPr>
                  <a:t>Generation </a:t>
                </a:r>
                <a14:m>
                  <m:oMath xmlns:m="http://schemas.openxmlformats.org/officeDocument/2006/math">
                    <m:r>
                      <a:rPr lang="en-SG" sz="1000" b="0" i="1" smtClean="0">
                        <a:solidFill>
                          <a:schemeClr val="tx1"/>
                        </a:solidFill>
                        <a:latin typeface="Cambria Math" panose="02040503050406030204" pitchFamily="18" charset="0"/>
                      </a:rPr>
                      <m:t>𝑡</m:t>
                    </m:r>
                  </m:oMath>
                </a14:m>
                <a:endParaRPr lang="en-SG" sz="1000" dirty="0">
                  <a:solidFill>
                    <a:schemeClr val="tx1"/>
                  </a:solidFill>
                </a:endParaRPr>
              </a:p>
            </p:txBody>
          </p:sp>
        </mc:Choice>
        <mc:Fallback xmlns="">
          <p:sp>
            <p:nvSpPr>
              <p:cNvPr id="198" name="TextBox 197">
                <a:extLst>
                  <a:ext uri="{FF2B5EF4-FFF2-40B4-BE49-F238E27FC236}">
                    <a16:creationId xmlns:a16="http://schemas.microsoft.com/office/drawing/2014/main" id="{EE8EE0F2-CBB5-81A2-4040-41097D0CEFD5}"/>
                  </a:ext>
                </a:extLst>
              </p:cNvPr>
              <p:cNvSpPr txBox="1">
                <a:spLocks noRot="1" noChangeAspect="1" noMove="1" noResize="1" noEditPoints="1" noAdjustHandles="1" noChangeArrowheads="1" noChangeShapeType="1" noTextEdit="1"/>
              </p:cNvSpPr>
              <p:nvPr/>
            </p:nvSpPr>
            <p:spPr>
              <a:xfrm>
                <a:off x="7674587" y="3285668"/>
                <a:ext cx="877362" cy="246221"/>
              </a:xfrm>
              <a:prstGeom prst="rect">
                <a:avLst/>
              </a:prstGeom>
              <a:blipFill>
                <a:blip r:embed="rId17"/>
                <a:stretch>
                  <a:fillRect b="-1500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53AF7C6D-3CC2-3F06-65AD-9CCAEB03886B}"/>
                  </a:ext>
                </a:extLst>
              </p:cNvPr>
              <p:cNvSpPr txBox="1"/>
              <p:nvPr/>
            </p:nvSpPr>
            <p:spPr>
              <a:xfrm>
                <a:off x="2552989" y="1788757"/>
                <a:ext cx="795028" cy="246221"/>
              </a:xfrm>
              <a:prstGeom prst="rect">
                <a:avLst/>
              </a:prstGeom>
              <a:noFill/>
            </p:spPr>
            <p:txBody>
              <a:bodyPr wrap="square">
                <a:spAutoFit/>
              </a:bodyPr>
              <a:lstStyle/>
              <a:p>
                <a:pPr algn="ctr"/>
                <a14:m>
                  <m:oMath xmlns:m="http://schemas.openxmlformats.org/officeDocument/2006/math">
                    <m:r>
                      <a:rPr lang="en-SG" sz="1000" b="0" i="1" smtClean="0">
                        <a:solidFill>
                          <a:schemeClr val="tx1"/>
                        </a:solidFill>
                        <a:latin typeface="Cambria Math" panose="02040503050406030204" pitchFamily="18" charset="0"/>
                      </a:rPr>
                      <m:t>𝑁</m:t>
                    </m:r>
                  </m:oMath>
                </a14:m>
                <a:r>
                  <a:rPr lang="en-SG" sz="1000" dirty="0">
                    <a:solidFill>
                      <a:schemeClr val="tx1"/>
                    </a:solidFill>
                  </a:rPr>
                  <a:t> prompts</a:t>
                </a:r>
              </a:p>
            </p:txBody>
          </p:sp>
        </mc:Choice>
        <mc:Fallback xmlns="">
          <p:sp>
            <p:nvSpPr>
              <p:cNvPr id="200" name="TextBox 199">
                <a:extLst>
                  <a:ext uri="{FF2B5EF4-FFF2-40B4-BE49-F238E27FC236}">
                    <a16:creationId xmlns:a16="http://schemas.microsoft.com/office/drawing/2014/main" id="{53AF7C6D-3CC2-3F06-65AD-9CCAEB03886B}"/>
                  </a:ext>
                </a:extLst>
              </p:cNvPr>
              <p:cNvSpPr txBox="1">
                <a:spLocks noRot="1" noChangeAspect="1" noMove="1" noResize="1" noEditPoints="1" noAdjustHandles="1" noChangeArrowheads="1" noChangeShapeType="1" noTextEdit="1"/>
              </p:cNvSpPr>
              <p:nvPr/>
            </p:nvSpPr>
            <p:spPr>
              <a:xfrm>
                <a:off x="2552989" y="1788757"/>
                <a:ext cx="795028" cy="246221"/>
              </a:xfrm>
              <a:prstGeom prst="rect">
                <a:avLst/>
              </a:prstGeom>
              <a:blipFill>
                <a:blip r:embed="rId18"/>
                <a:stretch>
                  <a:fillRect b="-14634"/>
                </a:stretch>
              </a:blipFill>
            </p:spPr>
            <p:txBody>
              <a:bodyPr/>
              <a:lstStyle/>
              <a:p>
                <a:r>
                  <a:rPr lang="en-SG">
                    <a:noFill/>
                  </a:rPr>
                  <a:t> </a:t>
                </a:r>
              </a:p>
            </p:txBody>
          </p:sp>
        </mc:Fallback>
      </mc:AlternateContent>
      <p:sp>
        <p:nvSpPr>
          <p:cNvPr id="252" name="TextBox 251">
            <a:extLst>
              <a:ext uri="{FF2B5EF4-FFF2-40B4-BE49-F238E27FC236}">
                <a16:creationId xmlns:a16="http://schemas.microsoft.com/office/drawing/2014/main" id="{A4B0DA80-9225-72EA-A2BE-44B111E106FF}"/>
              </a:ext>
            </a:extLst>
          </p:cNvPr>
          <p:cNvSpPr txBox="1"/>
          <p:nvPr/>
        </p:nvSpPr>
        <p:spPr>
          <a:xfrm>
            <a:off x="6821460" y="3471641"/>
            <a:ext cx="1206677" cy="553998"/>
          </a:xfrm>
          <a:prstGeom prst="rect">
            <a:avLst/>
          </a:prstGeom>
          <a:noFill/>
        </p:spPr>
        <p:txBody>
          <a:bodyPr wrap="square">
            <a:spAutoFit/>
          </a:bodyPr>
          <a:lstStyle/>
          <a:p>
            <a:pPr algn="ctr"/>
            <a:r>
              <a:rPr lang="en-SG" sz="1000" b="1" dirty="0"/>
              <a:t>LLM</a:t>
            </a:r>
          </a:p>
          <a:p>
            <a:pPr algn="ctr"/>
            <a:r>
              <a:rPr lang="en-SG" sz="1000" b="1" dirty="0">
                <a:solidFill>
                  <a:schemeClr val="tx1"/>
                </a:solidFill>
              </a:rPr>
              <a:t>(Reflect, Select, Crossover, M</a:t>
            </a:r>
            <a:r>
              <a:rPr lang="en-SG" sz="1000" b="1" dirty="0"/>
              <a:t>utate)</a:t>
            </a:r>
            <a:endParaRPr lang="en-SG" sz="1000" b="1" dirty="0">
              <a:solidFill>
                <a:schemeClr val="tx1"/>
              </a:solidFill>
            </a:endParaRPr>
          </a:p>
        </p:txBody>
      </p:sp>
      <mc:AlternateContent xmlns:mc="http://schemas.openxmlformats.org/markup-compatibility/2006" xmlns:a14="http://schemas.microsoft.com/office/drawing/2010/main">
        <mc:Choice Requires="a14">
          <p:sp>
            <p:nvSpPr>
              <p:cNvPr id="281" name="TextBox 280">
                <a:extLst>
                  <a:ext uri="{FF2B5EF4-FFF2-40B4-BE49-F238E27FC236}">
                    <a16:creationId xmlns:a16="http://schemas.microsoft.com/office/drawing/2014/main" id="{1054D0D7-B73E-83A0-BC24-3BB0F44794DF}"/>
                  </a:ext>
                </a:extLst>
              </p:cNvPr>
              <p:cNvSpPr txBox="1"/>
              <p:nvPr/>
            </p:nvSpPr>
            <p:spPr>
              <a:xfrm>
                <a:off x="8293534" y="3735182"/>
                <a:ext cx="1151128" cy="2462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SG" sz="1000" b="1" smtClean="0">
                          <a:latin typeface="Cambria Math" panose="02040503050406030204" pitchFamily="18" charset="0"/>
                          <a:ea typeface="Cambria Math" panose="02040503050406030204" pitchFamily="18" charset="0"/>
                        </a:rPr>
                        <m:t>𝐱</m:t>
                      </m:r>
                      <m:r>
                        <a:rPr lang="en-SG" sz="1000" b="1" i="1">
                          <a:latin typeface="Cambria Math" panose="02040503050406030204" pitchFamily="18" charset="0"/>
                          <a:ea typeface="Cambria Math" panose="02040503050406030204" pitchFamily="18" charset="0"/>
                        </a:rPr>
                        <m:t>~</m:t>
                      </m:r>
                      <m:sSub>
                        <m:sSubPr>
                          <m:ctrlPr>
                            <a:rPr lang="en-SG" sz="1000" i="1">
                              <a:latin typeface="Cambria Math" panose="02040503050406030204" pitchFamily="18" charset="0"/>
                              <a:ea typeface="Cambria Math" panose="02040503050406030204" pitchFamily="18" charset="0"/>
                            </a:rPr>
                          </m:ctrlPr>
                        </m:sSubPr>
                        <m:e>
                          <m:r>
                            <a:rPr lang="en-SG" sz="1000" i="1">
                              <a:latin typeface="Cambria Math" panose="02040503050406030204" pitchFamily="18" charset="0"/>
                              <a:ea typeface="Cambria Math" panose="02040503050406030204" pitchFamily="18" charset="0"/>
                            </a:rPr>
                            <m:t>𝑝</m:t>
                          </m:r>
                        </m:e>
                        <m:sub>
                          <m:r>
                            <a:rPr lang="en-SG" sz="1000" i="1">
                              <a:latin typeface="Cambria Math" panose="02040503050406030204" pitchFamily="18" charset="0"/>
                              <a:ea typeface="Cambria Math" panose="02040503050406030204" pitchFamily="18" charset="0"/>
                            </a:rPr>
                            <m:t>𝜃</m:t>
                          </m:r>
                        </m:sub>
                      </m:sSub>
                      <m:d>
                        <m:dPr>
                          <m:ctrlPr>
                            <a:rPr lang="en-SG" sz="1000" i="1">
                              <a:latin typeface="Cambria Math" panose="02040503050406030204" pitchFamily="18" charset="0"/>
                              <a:ea typeface="Cambria Math" panose="02040503050406030204" pitchFamily="18" charset="0"/>
                            </a:rPr>
                          </m:ctrlPr>
                        </m:dPr>
                        <m:e>
                          <m:r>
                            <a:rPr lang="en-SG" sz="1000" b="1">
                              <a:latin typeface="Cambria Math" panose="02040503050406030204" pitchFamily="18" charset="0"/>
                              <a:ea typeface="Cambria Math" panose="02040503050406030204" pitchFamily="18" charset="0"/>
                            </a:rPr>
                            <m:t>𝐱</m:t>
                          </m:r>
                        </m:e>
                        <m:e>
                          <m:sSub>
                            <m:sSubPr>
                              <m:ctrlPr>
                                <a:rPr lang="en-SG" sz="1000" b="1" i="1">
                                  <a:latin typeface="Cambria Math" panose="02040503050406030204" pitchFamily="18" charset="0"/>
                                </a:rPr>
                              </m:ctrlPr>
                            </m:sSubPr>
                            <m:e>
                              <m:r>
                                <a:rPr lang="en-SG" sz="1000" b="1" i="1">
                                  <a:latin typeface="Cambria Math" panose="02040503050406030204" pitchFamily="18" charset="0"/>
                                </a:rPr>
                                <m:t>𝒑</m:t>
                              </m:r>
                            </m:e>
                            <m:sub>
                              <m:r>
                                <a:rPr lang="en-SG" sz="1000" b="0" i="1" smtClean="0">
                                  <a:latin typeface="Cambria Math" panose="02040503050406030204" pitchFamily="18" charset="0"/>
                                </a:rPr>
                                <m:t>𝑖</m:t>
                              </m:r>
                            </m:sub>
                          </m:sSub>
                        </m:e>
                      </m:d>
                    </m:oMath>
                  </m:oMathPara>
                </a14:m>
                <a:endParaRPr lang="en-SG" sz="1000" dirty="0"/>
              </a:p>
            </p:txBody>
          </p:sp>
        </mc:Choice>
        <mc:Fallback xmlns="">
          <p:sp>
            <p:nvSpPr>
              <p:cNvPr id="281" name="TextBox 280">
                <a:extLst>
                  <a:ext uri="{FF2B5EF4-FFF2-40B4-BE49-F238E27FC236}">
                    <a16:creationId xmlns:a16="http://schemas.microsoft.com/office/drawing/2014/main" id="{1054D0D7-B73E-83A0-BC24-3BB0F44794DF}"/>
                  </a:ext>
                </a:extLst>
              </p:cNvPr>
              <p:cNvSpPr txBox="1">
                <a:spLocks noRot="1" noChangeAspect="1" noMove="1" noResize="1" noEditPoints="1" noAdjustHandles="1" noChangeArrowheads="1" noChangeShapeType="1" noTextEdit="1"/>
              </p:cNvSpPr>
              <p:nvPr/>
            </p:nvSpPr>
            <p:spPr>
              <a:xfrm>
                <a:off x="8293534" y="3735182"/>
                <a:ext cx="1151128" cy="246221"/>
              </a:xfrm>
              <a:prstGeom prst="rect">
                <a:avLst/>
              </a:prstGeom>
              <a:blipFill>
                <a:blip r:embed="rId19"/>
                <a:stretch>
                  <a:fillRect/>
                </a:stretch>
              </a:blipFill>
            </p:spPr>
            <p:txBody>
              <a:bodyPr/>
              <a:lstStyle/>
              <a:p>
                <a:r>
                  <a:rPr lang="en-SG">
                    <a:noFill/>
                  </a:rPr>
                  <a:t> </a:t>
                </a:r>
              </a:p>
            </p:txBody>
          </p:sp>
        </mc:Fallback>
      </mc:AlternateContent>
      <p:sp>
        <p:nvSpPr>
          <p:cNvPr id="19" name="文本框 46">
            <a:extLst>
              <a:ext uri="{FF2B5EF4-FFF2-40B4-BE49-F238E27FC236}">
                <a16:creationId xmlns:a16="http://schemas.microsoft.com/office/drawing/2014/main" id="{C12CDC6C-3229-D1F4-22EE-9A3AED618118}"/>
              </a:ext>
            </a:extLst>
          </p:cNvPr>
          <p:cNvSpPr txBox="1"/>
          <p:nvPr/>
        </p:nvSpPr>
        <p:spPr>
          <a:xfrm rot="10800000">
            <a:off x="9563458" y="2526012"/>
            <a:ext cx="362636" cy="307777"/>
          </a:xfrm>
          <a:prstGeom prst="rect">
            <a:avLst/>
          </a:prstGeom>
          <a:noFill/>
        </p:spPr>
        <p:txBody>
          <a:bodyPr wrap="square">
            <a:spAutoFit/>
          </a:bodyPr>
          <a:lstStyle/>
          <a:p>
            <a:pPr algn="ctr"/>
            <a:r>
              <a:rPr lang="en-US" altLang="zh-CN" sz="1400" b="1" i="1" dirty="0">
                <a:solidFill>
                  <a:srgbClr val="0D0D0D"/>
                </a:solidFill>
                <a:effectLst/>
                <a:latin typeface="Söhne"/>
              </a:rPr>
              <a:t>…</a:t>
            </a:r>
            <a:endParaRPr lang="zh-CN" altLang="en-US" sz="1400" i="1" dirty="0"/>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8A982B28-1DE8-DBEF-968A-A6410AA2D5D2}"/>
                  </a:ext>
                </a:extLst>
              </p:cNvPr>
              <p:cNvSpPr txBox="1"/>
              <p:nvPr/>
            </p:nvSpPr>
            <p:spPr>
              <a:xfrm>
                <a:off x="7566155" y="2947035"/>
                <a:ext cx="1057808" cy="400110"/>
              </a:xfrm>
              <a:prstGeom prst="rect">
                <a:avLst/>
              </a:prstGeom>
              <a:noFill/>
            </p:spPr>
            <p:txBody>
              <a:bodyPr wrap="square">
                <a:spAutoFit/>
              </a:bodyPr>
              <a:lstStyle/>
              <a:p>
                <a:pPr algn="ctr"/>
                <a14:m>
                  <m:oMath xmlns:m="http://schemas.openxmlformats.org/officeDocument/2006/math">
                    <m:r>
                      <a:rPr lang="en-SG" sz="1000" b="0" i="1" smtClean="0">
                        <a:solidFill>
                          <a:schemeClr val="tx1"/>
                        </a:solidFill>
                        <a:latin typeface="Cambria Math" panose="02040503050406030204" pitchFamily="18" charset="0"/>
                      </a:rPr>
                      <m:t>𝑁</m:t>
                    </m:r>
                  </m:oMath>
                </a14:m>
                <a:r>
                  <a:rPr lang="en-SG" sz="1000" dirty="0">
                    <a:solidFill>
                      <a:schemeClr val="tx1"/>
                    </a:solidFill>
                  </a:rPr>
                  <a:t> prompt offsprings</a:t>
                </a:r>
              </a:p>
            </p:txBody>
          </p:sp>
        </mc:Choice>
        <mc:Fallback xmlns="">
          <p:sp>
            <p:nvSpPr>
              <p:cNvPr id="52" name="TextBox 51">
                <a:extLst>
                  <a:ext uri="{FF2B5EF4-FFF2-40B4-BE49-F238E27FC236}">
                    <a16:creationId xmlns:a16="http://schemas.microsoft.com/office/drawing/2014/main" id="{8A982B28-1DE8-DBEF-968A-A6410AA2D5D2}"/>
                  </a:ext>
                </a:extLst>
              </p:cNvPr>
              <p:cNvSpPr txBox="1">
                <a:spLocks noRot="1" noChangeAspect="1" noMove="1" noResize="1" noEditPoints="1" noAdjustHandles="1" noChangeArrowheads="1" noChangeShapeType="1" noTextEdit="1"/>
              </p:cNvSpPr>
              <p:nvPr/>
            </p:nvSpPr>
            <p:spPr>
              <a:xfrm>
                <a:off x="7566155" y="2947035"/>
                <a:ext cx="1057808" cy="400110"/>
              </a:xfrm>
              <a:prstGeom prst="rect">
                <a:avLst/>
              </a:prstGeom>
              <a:blipFill>
                <a:blip r:embed="rId20"/>
                <a:stretch>
                  <a:fillRect b="-9091"/>
                </a:stretch>
              </a:blipFill>
            </p:spPr>
            <p:txBody>
              <a:bodyPr/>
              <a:lstStyle/>
              <a:p>
                <a:r>
                  <a:rPr lang="en-SG">
                    <a:noFill/>
                  </a:rPr>
                  <a:t> </a:t>
                </a:r>
              </a:p>
            </p:txBody>
          </p:sp>
        </mc:Fallback>
      </mc:AlternateContent>
      <p:sp>
        <p:nvSpPr>
          <p:cNvPr id="55" name="矩形 44">
            <a:extLst>
              <a:ext uri="{FF2B5EF4-FFF2-40B4-BE49-F238E27FC236}">
                <a16:creationId xmlns:a16="http://schemas.microsoft.com/office/drawing/2014/main" id="{543EC671-DC8F-C9A7-3B6B-6751FC6AB142}"/>
              </a:ext>
            </a:extLst>
          </p:cNvPr>
          <p:cNvSpPr/>
          <p:nvPr/>
        </p:nvSpPr>
        <p:spPr>
          <a:xfrm>
            <a:off x="6704271" y="560317"/>
            <a:ext cx="1116369" cy="671455"/>
          </a:xfrm>
          <a:prstGeom prst="rect">
            <a:avLst/>
          </a:prstGeom>
          <a:noFill/>
          <a:ln w="19050">
            <a:solidFill>
              <a:schemeClr val="tx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altLang="zh-CN" sz="1400" dirty="0">
                <a:solidFill>
                  <a:schemeClr val="tx1"/>
                </a:solidFill>
              </a:rPr>
              <a:t>Tournament Selection</a:t>
            </a:r>
            <a:endParaRPr lang="en-US" altLang="zh-CN" sz="1400" dirty="0">
              <a:solidFill>
                <a:schemeClr val="tx1"/>
              </a:solidFill>
            </a:endParaRPr>
          </a:p>
        </p:txBody>
      </p:sp>
      <p:sp>
        <p:nvSpPr>
          <p:cNvPr id="87" name="TextBox 86">
            <a:extLst>
              <a:ext uri="{FF2B5EF4-FFF2-40B4-BE49-F238E27FC236}">
                <a16:creationId xmlns:a16="http://schemas.microsoft.com/office/drawing/2014/main" id="{5740479D-0CB5-877C-8ECA-C2A0482F8847}"/>
              </a:ext>
            </a:extLst>
          </p:cNvPr>
          <p:cNvSpPr txBox="1"/>
          <p:nvPr/>
        </p:nvSpPr>
        <p:spPr>
          <a:xfrm>
            <a:off x="1488278" y="1986941"/>
            <a:ext cx="867065" cy="400110"/>
          </a:xfrm>
          <a:prstGeom prst="rect">
            <a:avLst/>
          </a:prstGeom>
          <a:noFill/>
        </p:spPr>
        <p:txBody>
          <a:bodyPr wrap="square">
            <a:spAutoFit/>
          </a:bodyPr>
          <a:lstStyle/>
          <a:p>
            <a:pPr algn="ctr"/>
            <a:r>
              <a:rPr lang="en-US" altLang="zh-CN" sz="1000" b="1" dirty="0">
                <a:solidFill>
                  <a:srgbClr val="0D0D0D"/>
                </a:solidFill>
                <a:effectLst/>
                <a:latin typeface="Söhne"/>
              </a:rPr>
              <a:t>Text-to-3D model</a:t>
            </a:r>
            <a:endParaRPr lang="en-SG" sz="1000" dirty="0"/>
          </a:p>
        </p:txBody>
      </p:sp>
      <mc:AlternateContent xmlns:mc="http://schemas.openxmlformats.org/markup-compatibility/2006" xmlns:a14="http://schemas.microsoft.com/office/drawing/2010/main">
        <mc:Choice Requires="a14">
          <p:sp>
            <p:nvSpPr>
              <p:cNvPr id="92" name="矩形 44">
                <a:extLst>
                  <a:ext uri="{FF2B5EF4-FFF2-40B4-BE49-F238E27FC236}">
                    <a16:creationId xmlns:a16="http://schemas.microsoft.com/office/drawing/2014/main" id="{72CEA32B-7180-5C42-4DDA-30B87CE324A6}"/>
                  </a:ext>
                </a:extLst>
              </p:cNvPr>
              <p:cNvSpPr/>
              <p:nvPr/>
            </p:nvSpPr>
            <p:spPr>
              <a:xfrm>
                <a:off x="1708649" y="2820950"/>
                <a:ext cx="1765921" cy="1123957"/>
              </a:xfrm>
              <a:prstGeom prst="rect">
                <a:avLst/>
              </a:prstGeom>
              <a:noFill/>
              <a:ln w="19050">
                <a:solidFill>
                  <a:schemeClr val="tx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Evaluate</a:t>
                </a:r>
              </a:p>
              <a:p>
                <a:pPr/>
                <a14:m>
                  <m:oMathPara xmlns:m="http://schemas.openxmlformats.org/officeDocument/2006/math">
                    <m:oMathParaPr>
                      <m:jc m:val="centerGroup"/>
                    </m:oMathParaPr>
                    <m:oMath xmlns:m="http://schemas.openxmlformats.org/officeDocument/2006/math">
                      <m:sSub>
                        <m:sSubPr>
                          <m:ctrlPr>
                            <a:rPr lang="en-SG" sz="1000" i="1">
                              <a:solidFill>
                                <a:schemeClr val="tx1"/>
                              </a:solidFill>
                              <a:latin typeface="Cambria Math" panose="02040503050406030204" pitchFamily="18" charset="0"/>
                              <a:ea typeface="Cambria Math" panose="02040503050406030204" pitchFamily="18" charset="0"/>
                            </a:rPr>
                          </m:ctrlPr>
                        </m:sSubPr>
                        <m:e>
                          <m:r>
                            <a:rPr lang="en-SG" sz="1000" i="1">
                              <a:solidFill>
                                <a:schemeClr val="tx1"/>
                              </a:solidFill>
                              <a:latin typeface="Cambria Math" panose="02040503050406030204" pitchFamily="18" charset="0"/>
                              <a:ea typeface="Cambria Math" panose="02040503050406030204" pitchFamily="18" charset="0"/>
                            </a:rPr>
                            <m:t>𝑓</m:t>
                          </m:r>
                        </m:e>
                        <m:sub>
                          <m:r>
                            <a:rPr lang="en-SG" sz="1000" i="1">
                              <a:solidFill>
                                <a:schemeClr val="tx1"/>
                              </a:solidFill>
                              <a:latin typeface="Cambria Math" panose="02040503050406030204" pitchFamily="18" charset="0"/>
                              <a:ea typeface="Cambria Math" panose="02040503050406030204" pitchFamily="18" charset="0"/>
                            </a:rPr>
                            <m:t>𝑎𝑒𝑟𝑜𝑑𝑦𝑛𝑎𝑚𝑖𝑐𝑠</m:t>
                          </m:r>
                        </m:sub>
                      </m:sSub>
                      <m:d>
                        <m:dPr>
                          <m:ctrlPr>
                            <a:rPr lang="en-SG" sz="1000" i="1">
                              <a:solidFill>
                                <a:schemeClr val="tx1"/>
                              </a:solidFill>
                              <a:latin typeface="Cambria Math" panose="02040503050406030204" pitchFamily="18" charset="0"/>
                              <a:ea typeface="Cambria Math" panose="02040503050406030204" pitchFamily="18" charset="0"/>
                            </a:rPr>
                          </m:ctrlPr>
                        </m:dPr>
                        <m:e>
                          <m:r>
                            <a:rPr lang="en-SG" sz="1000" b="1">
                              <a:solidFill>
                                <a:schemeClr val="tx1"/>
                              </a:solidFill>
                              <a:latin typeface="Cambria Math" panose="02040503050406030204" pitchFamily="18" charset="0"/>
                              <a:ea typeface="Cambria Math" panose="02040503050406030204" pitchFamily="18" charset="0"/>
                            </a:rPr>
                            <m:t>𝐱</m:t>
                          </m:r>
                        </m:e>
                      </m:d>
                      <m:r>
                        <a:rPr lang="en-SG" sz="1000" b="1" i="1">
                          <a:solidFill>
                            <a:schemeClr val="tx1"/>
                          </a:solidFill>
                          <a:latin typeface="Cambria Math" panose="02040503050406030204" pitchFamily="18" charset="0"/>
                          <a:ea typeface="Cambria Math" panose="02040503050406030204" pitchFamily="18" charset="0"/>
                        </a:rPr>
                        <m:t>+</m:t>
                      </m:r>
                    </m:oMath>
                  </m:oMathPara>
                </a14:m>
                <a:endParaRPr lang="en-SG" sz="1000" b="1" i="1" dirty="0">
                  <a:solidFill>
                    <a:schemeClr val="tx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SG" sz="1000" i="1">
                          <a:solidFill>
                            <a:schemeClr val="tx1"/>
                          </a:solidFill>
                          <a:latin typeface="Cambria Math" panose="02040503050406030204" pitchFamily="18" charset="0"/>
                          <a:ea typeface="Cambria Math" panose="02040503050406030204" pitchFamily="18" charset="0"/>
                        </a:rPr>
                        <m:t>𝛽</m:t>
                      </m:r>
                      <m:func>
                        <m:funcPr>
                          <m:ctrlPr>
                            <a:rPr lang="en-SG" sz="1000" i="1">
                              <a:solidFill>
                                <a:schemeClr val="tx1"/>
                              </a:solidFill>
                              <a:latin typeface="Cambria Math" panose="02040503050406030204" pitchFamily="18" charset="0"/>
                              <a:ea typeface="Cambria Math" panose="02040503050406030204" pitchFamily="18" charset="0"/>
                            </a:rPr>
                          </m:ctrlPr>
                        </m:funcPr>
                        <m:fName>
                          <m:sSub>
                            <m:sSubPr>
                              <m:ctrlPr>
                                <a:rPr lang="en-SG" sz="1000" i="1">
                                  <a:solidFill>
                                    <a:schemeClr val="tx1"/>
                                  </a:solidFill>
                                  <a:latin typeface="Cambria Math" panose="02040503050406030204" pitchFamily="18" charset="0"/>
                                  <a:ea typeface="Cambria Math" panose="02040503050406030204" pitchFamily="18" charset="0"/>
                                </a:rPr>
                              </m:ctrlPr>
                            </m:sSubPr>
                            <m:e>
                              <m:r>
                                <m:rPr>
                                  <m:sty m:val="p"/>
                                </m:rPr>
                                <a:rPr lang="en-SG" sz="1000">
                                  <a:solidFill>
                                    <a:schemeClr val="tx1"/>
                                  </a:solidFill>
                                  <a:latin typeface="Cambria Math" panose="02040503050406030204" pitchFamily="18" charset="0"/>
                                  <a:ea typeface="Cambria Math" panose="02040503050406030204" pitchFamily="18" charset="0"/>
                                </a:rPr>
                                <m:t>log</m:t>
                              </m:r>
                            </m:e>
                            <m:sub>
                              <m:r>
                                <a:rPr lang="en-SG" sz="1000" i="1">
                                  <a:solidFill>
                                    <a:schemeClr val="tx1"/>
                                  </a:solidFill>
                                  <a:latin typeface="Cambria Math" panose="02040503050406030204" pitchFamily="18" charset="0"/>
                                  <a:ea typeface="Cambria Math" panose="02040503050406030204" pitchFamily="18" charset="0"/>
                                </a:rPr>
                                <m:t>10</m:t>
                              </m:r>
                            </m:sub>
                          </m:sSub>
                        </m:fName>
                        <m:e>
                          <m:d>
                            <m:dPr>
                              <m:ctrlPr>
                                <a:rPr lang="en-SG" sz="1000" b="1" i="1">
                                  <a:solidFill>
                                    <a:schemeClr val="tx1"/>
                                  </a:solidFill>
                                  <a:latin typeface="Cambria Math" panose="02040503050406030204" pitchFamily="18" charset="0"/>
                                  <a:ea typeface="Cambria Math" panose="02040503050406030204" pitchFamily="18" charset="0"/>
                                </a:rPr>
                              </m:ctrlPr>
                            </m:dPr>
                            <m:e>
                              <m:r>
                                <a:rPr lang="en-SG" sz="1000" i="1">
                                  <a:solidFill>
                                    <a:schemeClr val="tx1"/>
                                  </a:solidFill>
                                  <a:latin typeface="Cambria Math" panose="02040503050406030204" pitchFamily="18" charset="0"/>
                                  <a:ea typeface="Cambria Math" panose="02040503050406030204" pitchFamily="18" charset="0"/>
                                </a:rPr>
                                <m:t>1.0+</m:t>
                              </m:r>
                              <m:f>
                                <m:fPr>
                                  <m:ctrlPr>
                                    <a:rPr lang="en-SG" sz="1000" i="1">
                                      <a:solidFill>
                                        <a:schemeClr val="tx1"/>
                                      </a:solidFill>
                                      <a:latin typeface="Cambria Math" panose="02040503050406030204" pitchFamily="18" charset="0"/>
                                      <a:ea typeface="Cambria Math" panose="02040503050406030204" pitchFamily="18" charset="0"/>
                                    </a:rPr>
                                  </m:ctrlPr>
                                </m:fPr>
                                <m:num>
                                  <m:r>
                                    <a:rPr lang="en-SG" sz="1000" i="1">
                                      <a:solidFill>
                                        <a:schemeClr val="tx1"/>
                                      </a:solidFill>
                                      <a:latin typeface="Cambria Math" panose="02040503050406030204" pitchFamily="18" charset="0"/>
                                      <a:ea typeface="Cambria Math" panose="02040503050406030204" pitchFamily="18" charset="0"/>
                                    </a:rPr>
                                    <m:t>1.0</m:t>
                                  </m:r>
                                </m:num>
                                <m:den>
                                  <m:sSub>
                                    <m:sSubPr>
                                      <m:ctrlPr>
                                        <a:rPr lang="en-SG" sz="1000" i="1">
                                          <a:solidFill>
                                            <a:schemeClr val="tx1"/>
                                          </a:solidFill>
                                          <a:latin typeface="Cambria Math" panose="02040503050406030204" pitchFamily="18" charset="0"/>
                                          <a:ea typeface="Cambria Math" panose="02040503050406030204" pitchFamily="18" charset="0"/>
                                        </a:rPr>
                                      </m:ctrlPr>
                                    </m:sSubPr>
                                    <m:e>
                                      <m:r>
                                        <a:rPr lang="en-SG" sz="1000" i="1">
                                          <a:solidFill>
                                            <a:schemeClr val="tx1"/>
                                          </a:solidFill>
                                          <a:latin typeface="Cambria Math" panose="02040503050406030204" pitchFamily="18" charset="0"/>
                                          <a:ea typeface="Cambria Math" panose="02040503050406030204" pitchFamily="18" charset="0"/>
                                        </a:rPr>
                                        <m:t>𝑓</m:t>
                                      </m:r>
                                    </m:e>
                                    <m:sub>
                                      <m:r>
                                        <a:rPr lang="en-SG" sz="1000" i="1">
                                          <a:solidFill>
                                            <a:schemeClr val="tx1"/>
                                          </a:solidFill>
                                          <a:latin typeface="Cambria Math" panose="02040503050406030204" pitchFamily="18" charset="0"/>
                                          <a:ea typeface="Cambria Math" panose="02040503050406030204" pitchFamily="18" charset="0"/>
                                        </a:rPr>
                                        <m:t>𝑣𝑜𝑙𝑢𝑚𝑒</m:t>
                                      </m:r>
                                    </m:sub>
                                  </m:sSub>
                                  <m:d>
                                    <m:dPr>
                                      <m:ctrlPr>
                                        <a:rPr lang="en-SG" sz="1000" i="1">
                                          <a:solidFill>
                                            <a:schemeClr val="tx1"/>
                                          </a:solidFill>
                                          <a:latin typeface="Cambria Math" panose="02040503050406030204" pitchFamily="18" charset="0"/>
                                          <a:ea typeface="Cambria Math" panose="02040503050406030204" pitchFamily="18" charset="0"/>
                                        </a:rPr>
                                      </m:ctrlPr>
                                    </m:dPr>
                                    <m:e>
                                      <m:r>
                                        <a:rPr lang="en-SG" sz="1000" b="1">
                                          <a:solidFill>
                                            <a:schemeClr val="tx1"/>
                                          </a:solidFill>
                                          <a:latin typeface="Cambria Math" panose="02040503050406030204" pitchFamily="18" charset="0"/>
                                          <a:ea typeface="Cambria Math" panose="02040503050406030204" pitchFamily="18" charset="0"/>
                                        </a:rPr>
                                        <m:t>𝐱</m:t>
                                      </m:r>
                                    </m:e>
                                  </m:d>
                                </m:den>
                              </m:f>
                            </m:e>
                          </m:d>
                        </m:e>
                      </m:func>
                      <m:r>
                        <a:rPr lang="en-SG" sz="1000" i="1">
                          <a:solidFill>
                            <a:schemeClr val="tx1"/>
                          </a:solidFill>
                          <a:latin typeface="Cambria Math" panose="02040503050406030204" pitchFamily="18" charset="0"/>
                          <a:ea typeface="Cambria Math" panose="02040503050406030204" pitchFamily="18" charset="0"/>
                        </a:rPr>
                        <m:t>+</m:t>
                      </m:r>
                    </m:oMath>
                  </m:oMathPara>
                </a14:m>
                <a:endParaRPr lang="en-SG" sz="1000" i="1" dirty="0">
                  <a:solidFill>
                    <a:schemeClr val="tx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SG" sz="1000" i="1">
                          <a:solidFill>
                            <a:schemeClr val="tx1"/>
                          </a:solidFill>
                          <a:latin typeface="Cambria Math" panose="02040503050406030204" pitchFamily="18" charset="0"/>
                          <a:ea typeface="Cambria Math" panose="02040503050406030204" pitchFamily="18" charset="0"/>
                        </a:rPr>
                        <m:t>𝛼</m:t>
                      </m:r>
                      <m:d>
                        <m:dPr>
                          <m:ctrlPr>
                            <a:rPr lang="en-SG" sz="1000" i="1">
                              <a:solidFill>
                                <a:schemeClr val="tx1"/>
                              </a:solidFill>
                              <a:latin typeface="Cambria Math" panose="02040503050406030204" pitchFamily="18" charset="0"/>
                              <a:ea typeface="Cambria Math" panose="02040503050406030204" pitchFamily="18" charset="0"/>
                            </a:rPr>
                          </m:ctrlPr>
                        </m:dPr>
                        <m:e>
                          <m:r>
                            <a:rPr lang="en-SG" sz="1000" i="1">
                              <a:solidFill>
                                <a:schemeClr val="tx1"/>
                              </a:solidFill>
                              <a:latin typeface="Cambria Math" panose="02040503050406030204" pitchFamily="18" charset="0"/>
                              <a:ea typeface="Cambria Math" panose="02040503050406030204" pitchFamily="18" charset="0"/>
                            </a:rPr>
                            <m:t>1.0−</m:t>
                          </m:r>
                          <m:sSub>
                            <m:sSubPr>
                              <m:ctrlPr>
                                <a:rPr lang="en-SG" sz="1000" i="1">
                                  <a:solidFill>
                                    <a:schemeClr val="tx1"/>
                                  </a:solidFill>
                                  <a:latin typeface="Cambria Math" panose="02040503050406030204" pitchFamily="18" charset="0"/>
                                  <a:ea typeface="Cambria Math" panose="02040503050406030204" pitchFamily="18" charset="0"/>
                                </a:rPr>
                              </m:ctrlPr>
                            </m:sSubPr>
                            <m:e>
                              <m:r>
                                <a:rPr lang="en-SG" sz="1000" i="1">
                                  <a:solidFill>
                                    <a:schemeClr val="tx1"/>
                                  </a:solidFill>
                                  <a:latin typeface="Cambria Math" panose="02040503050406030204" pitchFamily="18" charset="0"/>
                                  <a:ea typeface="Cambria Math" panose="02040503050406030204" pitchFamily="18" charset="0"/>
                                </a:rPr>
                                <m:t>𝑓</m:t>
                              </m:r>
                            </m:e>
                            <m:sub>
                              <m:r>
                                <a:rPr lang="en-SG" sz="1000" i="1">
                                  <a:solidFill>
                                    <a:schemeClr val="tx1"/>
                                  </a:solidFill>
                                  <a:latin typeface="Cambria Math" panose="02040503050406030204" pitchFamily="18" charset="0"/>
                                  <a:ea typeface="Cambria Math" panose="02040503050406030204" pitchFamily="18" charset="0"/>
                                </a:rPr>
                                <m:t>𝑣𝑖𝑠𝑢𝑎𝑙</m:t>
                              </m:r>
                            </m:sub>
                          </m:sSub>
                          <m:d>
                            <m:dPr>
                              <m:ctrlPr>
                                <a:rPr lang="en-SG" sz="1000" i="1">
                                  <a:solidFill>
                                    <a:schemeClr val="tx1"/>
                                  </a:solidFill>
                                  <a:latin typeface="Cambria Math" panose="02040503050406030204" pitchFamily="18" charset="0"/>
                                  <a:ea typeface="Cambria Math" panose="02040503050406030204" pitchFamily="18" charset="0"/>
                                </a:rPr>
                              </m:ctrlPr>
                            </m:dPr>
                            <m:e>
                              <m:r>
                                <a:rPr lang="en-SG" sz="1000" b="1">
                                  <a:solidFill>
                                    <a:schemeClr val="tx1"/>
                                  </a:solidFill>
                                  <a:latin typeface="Cambria Math" panose="02040503050406030204" pitchFamily="18" charset="0"/>
                                  <a:ea typeface="Cambria Math" panose="02040503050406030204" pitchFamily="18" charset="0"/>
                                </a:rPr>
                                <m:t>𝐱</m:t>
                              </m:r>
                            </m:e>
                            <m:e>
                              <m:sSub>
                                <m:sSubPr>
                                  <m:ctrlPr>
                                    <a:rPr lang="en-SG" sz="1000" i="1">
                                      <a:solidFill>
                                        <a:schemeClr val="tx1"/>
                                      </a:solidFill>
                                      <a:latin typeface="Cambria Math" panose="02040503050406030204" pitchFamily="18" charset="0"/>
                                      <a:ea typeface="Cambria Math" panose="02040503050406030204" pitchFamily="18" charset="0"/>
                                    </a:rPr>
                                  </m:ctrlPr>
                                </m:sSubPr>
                                <m:e>
                                  <m:r>
                                    <a:rPr lang="en-SG" sz="1000" b="1" i="1">
                                      <a:solidFill>
                                        <a:schemeClr val="tx1"/>
                                      </a:solidFill>
                                      <a:latin typeface="Cambria Math" panose="02040503050406030204" pitchFamily="18" charset="0"/>
                                      <a:ea typeface="Cambria Math" panose="02040503050406030204" pitchFamily="18" charset="0"/>
                                    </a:rPr>
                                    <m:t>𝒚</m:t>
                                  </m:r>
                                </m:e>
                                <m:sub>
                                  <m:r>
                                    <a:rPr lang="en-SG" sz="1000" i="1">
                                      <a:solidFill>
                                        <a:schemeClr val="tx1"/>
                                      </a:solidFill>
                                      <a:latin typeface="Cambria Math" panose="02040503050406030204" pitchFamily="18" charset="0"/>
                                      <a:ea typeface="Cambria Math" panose="02040503050406030204" pitchFamily="18" charset="0"/>
                                    </a:rPr>
                                    <m:t>𝑖</m:t>
                                  </m:r>
                                </m:sub>
                              </m:sSub>
                            </m:e>
                          </m:d>
                        </m:e>
                      </m:d>
                    </m:oMath>
                  </m:oMathPara>
                </a14:m>
                <a:endParaRPr lang="en-US" altLang="zh-CN" sz="1000" dirty="0">
                  <a:solidFill>
                    <a:schemeClr val="tx1"/>
                  </a:solidFill>
                </a:endParaRPr>
              </a:p>
            </p:txBody>
          </p:sp>
        </mc:Choice>
        <mc:Fallback xmlns="">
          <p:sp>
            <p:nvSpPr>
              <p:cNvPr id="92" name="矩形 44">
                <a:extLst>
                  <a:ext uri="{FF2B5EF4-FFF2-40B4-BE49-F238E27FC236}">
                    <a16:creationId xmlns:a16="http://schemas.microsoft.com/office/drawing/2014/main" id="{72CEA32B-7180-5C42-4DDA-30B87CE324A6}"/>
                  </a:ext>
                </a:extLst>
              </p:cNvPr>
              <p:cNvSpPr>
                <a:spLocks noRot="1" noChangeAspect="1" noMove="1" noResize="1" noEditPoints="1" noAdjustHandles="1" noChangeArrowheads="1" noChangeShapeType="1" noTextEdit="1"/>
              </p:cNvSpPr>
              <p:nvPr/>
            </p:nvSpPr>
            <p:spPr>
              <a:xfrm>
                <a:off x="1708649" y="2820950"/>
                <a:ext cx="1765921" cy="1123957"/>
              </a:xfrm>
              <a:prstGeom prst="rect">
                <a:avLst/>
              </a:prstGeom>
              <a:blipFill>
                <a:blip r:embed="rId21"/>
                <a:stretch>
                  <a:fillRect/>
                </a:stretch>
              </a:blipFill>
              <a:ln w="19050">
                <a:solidFill>
                  <a:schemeClr val="tx1"/>
                </a:solidFill>
              </a:ln>
              <a:effectLst/>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0" name="流程图: 磁盘 59">
                <a:extLst>
                  <a:ext uri="{FF2B5EF4-FFF2-40B4-BE49-F238E27FC236}">
                    <a16:creationId xmlns:a16="http://schemas.microsoft.com/office/drawing/2014/main" id="{86583FED-1EF2-536B-71C2-81BF585CE592}"/>
                  </a:ext>
                </a:extLst>
              </p:cNvPr>
              <p:cNvSpPr/>
              <p:nvPr/>
            </p:nvSpPr>
            <p:spPr>
              <a:xfrm>
                <a:off x="5070906" y="1616101"/>
                <a:ext cx="1150081" cy="1026384"/>
              </a:xfrm>
              <a:prstGeom prst="flowChartMagneticDisk">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ltLang="zh-CN" sz="1000" dirty="0">
                    <a:solidFill>
                      <a:schemeClr val="tx1"/>
                    </a:solidFill>
                  </a:rPr>
                  <a:t>Generation </a:t>
                </a:r>
                <a14:m>
                  <m:oMath xmlns:m="http://schemas.openxmlformats.org/officeDocument/2006/math">
                    <m:r>
                      <a:rPr lang="en-SG" sz="1000" b="0" i="1" smtClean="0">
                        <a:solidFill>
                          <a:schemeClr val="tx1"/>
                        </a:solidFill>
                        <a:latin typeface="Cambria Math" panose="02040503050406030204" pitchFamily="18" charset="0"/>
                      </a:rPr>
                      <m:t>𝑡</m:t>
                    </m:r>
                  </m:oMath>
                </a14:m>
                <a:r>
                  <a:rPr lang="en-US" altLang="zh-CN" sz="1000" dirty="0">
                    <a:solidFill>
                      <a:schemeClr val="tx1"/>
                    </a:solidFill>
                  </a:rPr>
                  <a:t> Population for Task </a:t>
                </a:r>
                <a14:m>
                  <m:oMath xmlns:m="http://schemas.openxmlformats.org/officeDocument/2006/math">
                    <m:r>
                      <a:rPr lang="en-SG" sz="1000" b="0" i="1" dirty="0" smtClean="0">
                        <a:solidFill>
                          <a:schemeClr val="tx1"/>
                        </a:solidFill>
                        <a:latin typeface="Cambria Math" panose="02040503050406030204" pitchFamily="18" charset="0"/>
                      </a:rPr>
                      <m:t>1,…,</m:t>
                    </m:r>
                    <m:r>
                      <a:rPr lang="en-SG" sz="1000" b="0" i="1" dirty="0" smtClean="0">
                        <a:solidFill>
                          <a:schemeClr val="tx1"/>
                        </a:solidFill>
                        <a:latin typeface="Cambria Math" panose="02040503050406030204" pitchFamily="18" charset="0"/>
                      </a:rPr>
                      <m:t>𝑀</m:t>
                    </m:r>
                  </m:oMath>
                </a14:m>
                <a:endParaRPr lang="zh-CN" altLang="en-US" sz="1000" dirty="0">
                  <a:solidFill>
                    <a:schemeClr val="tx1"/>
                  </a:solidFill>
                </a:endParaRPr>
              </a:p>
            </p:txBody>
          </p:sp>
        </mc:Choice>
        <mc:Fallback xmlns="">
          <p:sp>
            <p:nvSpPr>
              <p:cNvPr id="100" name="流程图: 磁盘 59">
                <a:extLst>
                  <a:ext uri="{FF2B5EF4-FFF2-40B4-BE49-F238E27FC236}">
                    <a16:creationId xmlns:a16="http://schemas.microsoft.com/office/drawing/2014/main" id="{86583FED-1EF2-536B-71C2-81BF585CE592}"/>
                  </a:ext>
                </a:extLst>
              </p:cNvPr>
              <p:cNvSpPr>
                <a:spLocks noRot="1" noChangeAspect="1" noMove="1" noResize="1" noEditPoints="1" noAdjustHandles="1" noChangeArrowheads="1" noChangeShapeType="1" noTextEdit="1"/>
              </p:cNvSpPr>
              <p:nvPr/>
            </p:nvSpPr>
            <p:spPr>
              <a:xfrm>
                <a:off x="5070906" y="1616101"/>
                <a:ext cx="1150081" cy="1026384"/>
              </a:xfrm>
              <a:prstGeom prst="flowChartMagneticDisk">
                <a:avLst/>
              </a:prstGeom>
              <a:blipFill>
                <a:blip r:embed="rId2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25" name="流程图: 磁盘 59">
                <a:extLst>
                  <a:ext uri="{FF2B5EF4-FFF2-40B4-BE49-F238E27FC236}">
                    <a16:creationId xmlns:a16="http://schemas.microsoft.com/office/drawing/2014/main" id="{3EE8EC60-8C2B-6323-C925-A175553C93CD}"/>
                  </a:ext>
                </a:extLst>
              </p:cNvPr>
              <p:cNvSpPr/>
              <p:nvPr/>
            </p:nvSpPr>
            <p:spPr>
              <a:xfrm>
                <a:off x="8264005" y="1616101"/>
                <a:ext cx="1084756" cy="1021764"/>
              </a:xfrm>
              <a:prstGeom prst="flowChartMagneticDisk">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ltLang="zh-CN" sz="1000" dirty="0">
                    <a:solidFill>
                      <a:schemeClr val="tx1"/>
                    </a:solidFill>
                  </a:rPr>
                  <a:t>Generation </a:t>
                </a:r>
                <a14:m>
                  <m:oMath xmlns:m="http://schemas.openxmlformats.org/officeDocument/2006/math">
                    <m:r>
                      <a:rPr lang="en-SG" sz="1000" b="0" i="1" smtClean="0">
                        <a:solidFill>
                          <a:schemeClr val="tx1"/>
                        </a:solidFill>
                        <a:latin typeface="Cambria Math" panose="02040503050406030204" pitchFamily="18" charset="0"/>
                      </a:rPr>
                      <m:t>𝑡</m:t>
                    </m:r>
                  </m:oMath>
                </a14:m>
                <a:r>
                  <a:rPr lang="en-US" altLang="zh-CN" sz="1000" dirty="0">
                    <a:solidFill>
                      <a:schemeClr val="tx1"/>
                    </a:solidFill>
                  </a:rPr>
                  <a:t> Offsprings for Task </a:t>
                </a:r>
                <a14:m>
                  <m:oMath xmlns:m="http://schemas.openxmlformats.org/officeDocument/2006/math">
                    <m:r>
                      <a:rPr lang="en-SG" sz="1000" b="0" i="1" dirty="0" smtClean="0">
                        <a:solidFill>
                          <a:schemeClr val="tx1"/>
                        </a:solidFill>
                        <a:latin typeface="Cambria Math" panose="02040503050406030204" pitchFamily="18" charset="0"/>
                      </a:rPr>
                      <m:t>1,…,</m:t>
                    </m:r>
                    <m:r>
                      <a:rPr lang="en-SG" sz="1000" b="0" i="1" dirty="0" smtClean="0">
                        <a:solidFill>
                          <a:schemeClr val="tx1"/>
                        </a:solidFill>
                        <a:latin typeface="Cambria Math" panose="02040503050406030204" pitchFamily="18" charset="0"/>
                      </a:rPr>
                      <m:t>𝑀</m:t>
                    </m:r>
                  </m:oMath>
                </a14:m>
                <a:r>
                  <a:rPr lang="en-SG" sz="1000" dirty="0">
                    <a:solidFill>
                      <a:schemeClr val="tx1"/>
                    </a:solidFill>
                  </a:rPr>
                  <a:t> </a:t>
                </a:r>
                <a:endParaRPr lang="zh-CN" altLang="en-US" sz="1000" dirty="0">
                  <a:solidFill>
                    <a:schemeClr val="tx1"/>
                  </a:solidFill>
                </a:endParaRPr>
              </a:p>
            </p:txBody>
          </p:sp>
        </mc:Choice>
        <mc:Fallback xmlns="">
          <p:sp>
            <p:nvSpPr>
              <p:cNvPr id="125" name="流程图: 磁盘 59">
                <a:extLst>
                  <a:ext uri="{FF2B5EF4-FFF2-40B4-BE49-F238E27FC236}">
                    <a16:creationId xmlns:a16="http://schemas.microsoft.com/office/drawing/2014/main" id="{3EE8EC60-8C2B-6323-C925-A175553C93CD}"/>
                  </a:ext>
                </a:extLst>
              </p:cNvPr>
              <p:cNvSpPr>
                <a:spLocks noRot="1" noChangeAspect="1" noMove="1" noResize="1" noEditPoints="1" noAdjustHandles="1" noChangeArrowheads="1" noChangeShapeType="1" noTextEdit="1"/>
              </p:cNvSpPr>
              <p:nvPr/>
            </p:nvSpPr>
            <p:spPr>
              <a:xfrm>
                <a:off x="8264005" y="1616101"/>
                <a:ext cx="1084756" cy="1021764"/>
              </a:xfrm>
              <a:prstGeom prst="flowChartMagneticDisk">
                <a:avLst/>
              </a:prstGeom>
              <a:blipFill>
                <a:blip r:embed="rId2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31" name="流程图: 磁盘 59">
                <a:extLst>
                  <a:ext uri="{FF2B5EF4-FFF2-40B4-BE49-F238E27FC236}">
                    <a16:creationId xmlns:a16="http://schemas.microsoft.com/office/drawing/2014/main" id="{A006947A-1170-1A96-A8AA-45905AD6B435}"/>
                  </a:ext>
                </a:extLst>
              </p:cNvPr>
              <p:cNvSpPr/>
              <p:nvPr/>
            </p:nvSpPr>
            <p:spPr>
              <a:xfrm>
                <a:off x="3595933" y="1616101"/>
                <a:ext cx="1032100" cy="1026384"/>
              </a:xfrm>
              <a:prstGeom prst="flowChartMagneticDisk">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SG" altLang="zh-CN" sz="1000" dirty="0">
                    <a:solidFill>
                      <a:schemeClr val="tx1"/>
                    </a:solidFill>
                  </a:rPr>
                  <a:t>Initial</a:t>
                </a:r>
                <a:r>
                  <a:rPr lang="en-US" altLang="zh-CN" sz="1000" dirty="0">
                    <a:solidFill>
                      <a:schemeClr val="tx1"/>
                    </a:solidFill>
                  </a:rPr>
                  <a:t> </a:t>
                </a:r>
              </a:p>
              <a:p>
                <a:pPr algn="ctr"/>
                <a:r>
                  <a:rPr lang="en-US" altLang="zh-CN" sz="1000" dirty="0">
                    <a:solidFill>
                      <a:schemeClr val="tx1"/>
                    </a:solidFill>
                  </a:rPr>
                  <a:t>Population for Task </a:t>
                </a:r>
                <a14:m>
                  <m:oMath xmlns:m="http://schemas.openxmlformats.org/officeDocument/2006/math">
                    <m:r>
                      <a:rPr lang="en-SG" sz="1000" b="0" i="1" dirty="0" smtClean="0">
                        <a:solidFill>
                          <a:schemeClr val="tx1"/>
                        </a:solidFill>
                        <a:latin typeface="Cambria Math" panose="02040503050406030204" pitchFamily="18" charset="0"/>
                      </a:rPr>
                      <m:t>1,…,</m:t>
                    </m:r>
                    <m:r>
                      <a:rPr lang="en-SG" sz="1000" b="0" i="1" dirty="0" smtClean="0">
                        <a:solidFill>
                          <a:schemeClr val="tx1"/>
                        </a:solidFill>
                        <a:latin typeface="Cambria Math" panose="02040503050406030204" pitchFamily="18" charset="0"/>
                      </a:rPr>
                      <m:t>𝑀</m:t>
                    </m:r>
                  </m:oMath>
                </a14:m>
                <a:endParaRPr lang="zh-CN" altLang="en-US" sz="1000" dirty="0">
                  <a:solidFill>
                    <a:schemeClr val="tx1"/>
                  </a:solidFill>
                </a:endParaRPr>
              </a:p>
            </p:txBody>
          </p:sp>
        </mc:Choice>
        <mc:Fallback xmlns="">
          <p:sp>
            <p:nvSpPr>
              <p:cNvPr id="131" name="流程图: 磁盘 59">
                <a:extLst>
                  <a:ext uri="{FF2B5EF4-FFF2-40B4-BE49-F238E27FC236}">
                    <a16:creationId xmlns:a16="http://schemas.microsoft.com/office/drawing/2014/main" id="{A006947A-1170-1A96-A8AA-45905AD6B435}"/>
                  </a:ext>
                </a:extLst>
              </p:cNvPr>
              <p:cNvSpPr>
                <a:spLocks noRot="1" noChangeAspect="1" noMove="1" noResize="1" noEditPoints="1" noAdjustHandles="1" noChangeArrowheads="1" noChangeShapeType="1" noTextEdit="1"/>
              </p:cNvSpPr>
              <p:nvPr/>
            </p:nvSpPr>
            <p:spPr>
              <a:xfrm>
                <a:off x="3595933" y="1616101"/>
                <a:ext cx="1032100" cy="1026384"/>
              </a:xfrm>
              <a:prstGeom prst="flowChartMagneticDisk">
                <a:avLst/>
              </a:prstGeom>
              <a:blipFill>
                <a:blip r:embed="rId24"/>
                <a:stretch>
                  <a:fillRect/>
                </a:stretch>
              </a:blipFill>
            </p:spPr>
            <p:txBody>
              <a:bodyPr/>
              <a:lstStyle/>
              <a:p>
                <a:r>
                  <a:rPr lang="en-SG">
                    <a:noFill/>
                  </a:rPr>
                  <a:t> </a:t>
                </a:r>
              </a:p>
            </p:txBody>
          </p:sp>
        </mc:Fallback>
      </mc:AlternateContent>
      <p:cxnSp>
        <p:nvCxnSpPr>
          <p:cNvPr id="139" name="连接符: 肘形 50">
            <a:extLst>
              <a:ext uri="{FF2B5EF4-FFF2-40B4-BE49-F238E27FC236}">
                <a16:creationId xmlns:a16="http://schemas.microsoft.com/office/drawing/2014/main" id="{1399B885-5509-0737-FFD4-9DA7EAA98E2A}"/>
              </a:ext>
            </a:extLst>
          </p:cNvPr>
          <p:cNvCxnSpPr>
            <a:cxnSpLocks/>
            <a:stCxn id="67" idx="2"/>
            <a:endCxn id="100" idx="1"/>
          </p:cNvCxnSpPr>
          <p:nvPr/>
        </p:nvCxnSpPr>
        <p:spPr>
          <a:xfrm>
            <a:off x="5645947" y="1283251"/>
            <a:ext cx="0" cy="332850"/>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7" name="连接符: 肘形 50">
            <a:extLst>
              <a:ext uri="{FF2B5EF4-FFF2-40B4-BE49-F238E27FC236}">
                <a16:creationId xmlns:a16="http://schemas.microsoft.com/office/drawing/2014/main" id="{97839607-18F4-4878-5E9A-92DC51CE773B}"/>
              </a:ext>
            </a:extLst>
          </p:cNvPr>
          <p:cNvCxnSpPr>
            <a:cxnSpLocks/>
          </p:cNvCxnSpPr>
          <p:nvPr/>
        </p:nvCxnSpPr>
        <p:spPr>
          <a:xfrm>
            <a:off x="7730455" y="3318637"/>
            <a:ext cx="858395" cy="1347"/>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62" name="连接符: 肘形 50">
            <a:extLst>
              <a:ext uri="{FF2B5EF4-FFF2-40B4-BE49-F238E27FC236}">
                <a16:creationId xmlns:a16="http://schemas.microsoft.com/office/drawing/2014/main" id="{17C28376-9C93-977A-73EA-0B843D611F7E}"/>
              </a:ext>
            </a:extLst>
          </p:cNvPr>
          <p:cNvCxnSpPr>
            <a:cxnSpLocks/>
            <a:endCxn id="138" idx="1"/>
          </p:cNvCxnSpPr>
          <p:nvPr/>
        </p:nvCxnSpPr>
        <p:spPr>
          <a:xfrm>
            <a:off x="9072542" y="3332169"/>
            <a:ext cx="1264178" cy="2390"/>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74" name="连接符: 肘形 50">
            <a:extLst>
              <a:ext uri="{FF2B5EF4-FFF2-40B4-BE49-F238E27FC236}">
                <a16:creationId xmlns:a16="http://schemas.microsoft.com/office/drawing/2014/main" id="{57C1C955-9EEE-BD35-8603-78011D6B48A3}"/>
              </a:ext>
            </a:extLst>
          </p:cNvPr>
          <p:cNvCxnSpPr>
            <a:cxnSpLocks/>
            <a:stCxn id="138" idx="0"/>
            <a:endCxn id="125" idx="4"/>
          </p:cNvCxnSpPr>
          <p:nvPr/>
        </p:nvCxnSpPr>
        <p:spPr>
          <a:xfrm rot="16200000" flipV="1">
            <a:off x="9968685" y="1507059"/>
            <a:ext cx="620088" cy="1859935"/>
          </a:xfrm>
          <a:prstGeom prst="bentConnector2">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79" name="连接符: 肘形 50">
            <a:extLst>
              <a:ext uri="{FF2B5EF4-FFF2-40B4-BE49-F238E27FC236}">
                <a16:creationId xmlns:a16="http://schemas.microsoft.com/office/drawing/2014/main" id="{0715BA94-6FF1-2BF0-A8DA-71C635B92DB5}"/>
              </a:ext>
            </a:extLst>
          </p:cNvPr>
          <p:cNvCxnSpPr>
            <a:cxnSpLocks/>
            <a:stCxn id="125" idx="2"/>
            <a:endCxn id="184" idx="6"/>
          </p:cNvCxnSpPr>
          <p:nvPr/>
        </p:nvCxnSpPr>
        <p:spPr>
          <a:xfrm flipH="1">
            <a:off x="7429405" y="2126983"/>
            <a:ext cx="834600" cy="2906"/>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84" name="Oval 183">
            <a:extLst>
              <a:ext uri="{FF2B5EF4-FFF2-40B4-BE49-F238E27FC236}">
                <a16:creationId xmlns:a16="http://schemas.microsoft.com/office/drawing/2014/main" id="{5F6F7963-F8F7-1639-C4F5-3A8889D36DCE}"/>
              </a:ext>
            </a:extLst>
          </p:cNvPr>
          <p:cNvSpPr/>
          <p:nvPr/>
        </p:nvSpPr>
        <p:spPr>
          <a:xfrm>
            <a:off x="7094869" y="1962621"/>
            <a:ext cx="334536" cy="334536"/>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solidFill>
            </a:endParaRPr>
          </a:p>
        </p:txBody>
      </p:sp>
      <p:cxnSp>
        <p:nvCxnSpPr>
          <p:cNvPr id="188" name="连接符: 肘形 50">
            <a:extLst>
              <a:ext uri="{FF2B5EF4-FFF2-40B4-BE49-F238E27FC236}">
                <a16:creationId xmlns:a16="http://schemas.microsoft.com/office/drawing/2014/main" id="{99BE2E44-B6E9-459E-936C-CD0253269B04}"/>
              </a:ext>
            </a:extLst>
          </p:cNvPr>
          <p:cNvCxnSpPr>
            <a:cxnSpLocks/>
            <a:stCxn id="100" idx="4"/>
            <a:endCxn id="184" idx="2"/>
          </p:cNvCxnSpPr>
          <p:nvPr/>
        </p:nvCxnSpPr>
        <p:spPr>
          <a:xfrm>
            <a:off x="6220987" y="2129293"/>
            <a:ext cx="873882" cy="596"/>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91" name="连接符: 肘形 50">
            <a:extLst>
              <a:ext uri="{FF2B5EF4-FFF2-40B4-BE49-F238E27FC236}">
                <a16:creationId xmlns:a16="http://schemas.microsoft.com/office/drawing/2014/main" id="{37D702B0-C4FD-F711-A6BC-E22FC0F48E77}"/>
              </a:ext>
            </a:extLst>
          </p:cNvPr>
          <p:cNvCxnSpPr>
            <a:cxnSpLocks/>
            <a:stCxn id="184" idx="0"/>
            <a:endCxn id="55" idx="2"/>
          </p:cNvCxnSpPr>
          <p:nvPr/>
        </p:nvCxnSpPr>
        <p:spPr>
          <a:xfrm flipV="1">
            <a:off x="7262137" y="1231772"/>
            <a:ext cx="319" cy="730849"/>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94" name="连接符: 肘形 50">
            <a:extLst>
              <a:ext uri="{FF2B5EF4-FFF2-40B4-BE49-F238E27FC236}">
                <a16:creationId xmlns:a16="http://schemas.microsoft.com/office/drawing/2014/main" id="{46BCFC20-A249-EEF3-56FB-01D605520F09}"/>
              </a:ext>
            </a:extLst>
          </p:cNvPr>
          <p:cNvCxnSpPr>
            <a:cxnSpLocks/>
            <a:stCxn id="55" idx="1"/>
            <a:endCxn id="67" idx="3"/>
          </p:cNvCxnSpPr>
          <p:nvPr/>
        </p:nvCxnSpPr>
        <p:spPr>
          <a:xfrm flipH="1" flipV="1">
            <a:off x="6280521" y="895765"/>
            <a:ext cx="423750" cy="280"/>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03" name="连接符: 肘形 50">
            <a:extLst>
              <a:ext uri="{FF2B5EF4-FFF2-40B4-BE49-F238E27FC236}">
                <a16:creationId xmlns:a16="http://schemas.microsoft.com/office/drawing/2014/main" id="{8884E3FF-E8FD-13E5-88C3-FC133E26B848}"/>
              </a:ext>
            </a:extLst>
          </p:cNvPr>
          <p:cNvCxnSpPr>
            <a:cxnSpLocks/>
            <a:stCxn id="163" idx="4"/>
          </p:cNvCxnSpPr>
          <p:nvPr/>
        </p:nvCxnSpPr>
        <p:spPr>
          <a:xfrm>
            <a:off x="2605105" y="1029956"/>
            <a:ext cx="0" cy="253295"/>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06" name="连接符: 肘形 50">
            <a:extLst>
              <a:ext uri="{FF2B5EF4-FFF2-40B4-BE49-F238E27FC236}">
                <a16:creationId xmlns:a16="http://schemas.microsoft.com/office/drawing/2014/main" id="{195AD8E4-7D12-1D99-DAC3-6DAD992B4500}"/>
              </a:ext>
            </a:extLst>
          </p:cNvPr>
          <p:cNvCxnSpPr>
            <a:cxnSpLocks/>
          </p:cNvCxnSpPr>
          <p:nvPr/>
        </p:nvCxnSpPr>
        <p:spPr>
          <a:xfrm flipH="1">
            <a:off x="2622654" y="1833043"/>
            <a:ext cx="845" cy="220122"/>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10" name="连接符: 肘形 50">
            <a:extLst>
              <a:ext uri="{FF2B5EF4-FFF2-40B4-BE49-F238E27FC236}">
                <a16:creationId xmlns:a16="http://schemas.microsoft.com/office/drawing/2014/main" id="{522B61AB-9479-FE3A-9E7E-4777AEB180B9}"/>
              </a:ext>
            </a:extLst>
          </p:cNvPr>
          <p:cNvCxnSpPr>
            <a:cxnSpLocks/>
            <a:endCxn id="92" idx="0"/>
          </p:cNvCxnSpPr>
          <p:nvPr/>
        </p:nvCxnSpPr>
        <p:spPr>
          <a:xfrm flipH="1">
            <a:off x="2591610" y="2624008"/>
            <a:ext cx="10986" cy="196942"/>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16" name="连接符: 肘形 50">
            <a:extLst>
              <a:ext uri="{FF2B5EF4-FFF2-40B4-BE49-F238E27FC236}">
                <a16:creationId xmlns:a16="http://schemas.microsoft.com/office/drawing/2014/main" id="{69AB7BF1-8B99-9599-B306-D0ED58A8A573}"/>
              </a:ext>
            </a:extLst>
          </p:cNvPr>
          <p:cNvCxnSpPr>
            <a:cxnSpLocks/>
            <a:stCxn id="131" idx="4"/>
            <a:endCxn id="100" idx="2"/>
          </p:cNvCxnSpPr>
          <p:nvPr/>
        </p:nvCxnSpPr>
        <p:spPr>
          <a:xfrm>
            <a:off x="4628033" y="2129293"/>
            <a:ext cx="442873" cy="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2" name="连接符: 肘形 50">
            <a:extLst>
              <a:ext uri="{FF2B5EF4-FFF2-40B4-BE49-F238E27FC236}">
                <a16:creationId xmlns:a16="http://schemas.microsoft.com/office/drawing/2014/main" id="{D36C6FF9-8361-37F0-EEE7-7FD6233C6460}"/>
              </a:ext>
            </a:extLst>
          </p:cNvPr>
          <p:cNvCxnSpPr>
            <a:cxnSpLocks/>
          </p:cNvCxnSpPr>
          <p:nvPr/>
        </p:nvCxnSpPr>
        <p:spPr>
          <a:xfrm>
            <a:off x="2327549" y="1204721"/>
            <a:ext cx="230621" cy="193629"/>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6" name="TextBox 225">
                <a:extLst>
                  <a:ext uri="{FF2B5EF4-FFF2-40B4-BE49-F238E27FC236}">
                    <a16:creationId xmlns:a16="http://schemas.microsoft.com/office/drawing/2014/main" id="{DA5E3D83-BD11-FD62-4140-5CAD9F40DD0B}"/>
                  </a:ext>
                </a:extLst>
              </p:cNvPr>
              <p:cNvSpPr txBox="1"/>
              <p:nvPr/>
            </p:nvSpPr>
            <p:spPr>
              <a:xfrm>
                <a:off x="6541613" y="2256374"/>
                <a:ext cx="675430" cy="707886"/>
              </a:xfrm>
              <a:prstGeom prst="rect">
                <a:avLst/>
              </a:prstGeom>
              <a:noFill/>
            </p:spPr>
            <p:txBody>
              <a:bodyPr wrap="square">
                <a:spAutoFit/>
              </a:bodyPr>
              <a:lstStyle/>
              <a:p>
                <a:r>
                  <a:rPr lang="en-SG" sz="1000" dirty="0">
                    <a:solidFill>
                      <a:schemeClr val="tx1"/>
                    </a:solidFill>
                  </a:rPr>
                  <a:t>Concept </a:t>
                </a:r>
                <a14:m>
                  <m:oMath xmlns:m="http://schemas.openxmlformats.org/officeDocument/2006/math">
                    <m:r>
                      <a:rPr lang="en-SG" sz="1000" b="0" i="1" dirty="0" smtClean="0">
                        <a:solidFill>
                          <a:schemeClr val="tx1"/>
                        </a:solidFill>
                        <a:latin typeface="Cambria Math" panose="02040503050406030204" pitchFamily="18" charset="0"/>
                      </a:rPr>
                      <m:t>1,…,</m:t>
                    </m:r>
                    <m:r>
                      <a:rPr lang="en-SG" sz="1000" b="0" i="1" dirty="0" smtClean="0">
                        <a:solidFill>
                          <a:schemeClr val="tx1"/>
                        </a:solidFill>
                        <a:latin typeface="Cambria Math" panose="02040503050406030204" pitchFamily="18" charset="0"/>
                      </a:rPr>
                      <m:t>𝑀</m:t>
                    </m:r>
                  </m:oMath>
                </a14:m>
                <a:r>
                  <a:rPr lang="en-SG" sz="1000" dirty="0">
                    <a:solidFill>
                      <a:schemeClr val="tx1"/>
                    </a:solidFill>
                  </a:rPr>
                  <a:t> </a:t>
                </a:r>
              </a:p>
              <a:p>
                <a:r>
                  <a:rPr lang="en-SG" sz="1000" dirty="0">
                    <a:solidFill>
                      <a:schemeClr val="tx1"/>
                    </a:solidFill>
                  </a:rPr>
                  <a:t>Prompt Template</a:t>
                </a:r>
              </a:p>
            </p:txBody>
          </p:sp>
        </mc:Choice>
        <mc:Fallback xmlns="">
          <p:sp>
            <p:nvSpPr>
              <p:cNvPr id="226" name="TextBox 225">
                <a:extLst>
                  <a:ext uri="{FF2B5EF4-FFF2-40B4-BE49-F238E27FC236}">
                    <a16:creationId xmlns:a16="http://schemas.microsoft.com/office/drawing/2014/main" id="{DA5E3D83-BD11-FD62-4140-5CAD9F40DD0B}"/>
                  </a:ext>
                </a:extLst>
              </p:cNvPr>
              <p:cNvSpPr txBox="1">
                <a:spLocks noRot="1" noChangeAspect="1" noMove="1" noResize="1" noEditPoints="1" noAdjustHandles="1" noChangeArrowheads="1" noChangeShapeType="1" noTextEdit="1"/>
              </p:cNvSpPr>
              <p:nvPr/>
            </p:nvSpPr>
            <p:spPr>
              <a:xfrm>
                <a:off x="6541613" y="2256374"/>
                <a:ext cx="675430" cy="707886"/>
              </a:xfrm>
              <a:prstGeom prst="rect">
                <a:avLst/>
              </a:prstGeom>
              <a:blipFill>
                <a:blip r:embed="rId25"/>
                <a:stretch>
                  <a:fillRect b="-5172"/>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BD034C0A-88E2-F5E8-7CDC-6DA1C0705F7D}"/>
                  </a:ext>
                </a:extLst>
              </p:cNvPr>
              <p:cNvSpPr txBox="1"/>
              <p:nvPr/>
            </p:nvSpPr>
            <p:spPr>
              <a:xfrm>
                <a:off x="1718193" y="611262"/>
                <a:ext cx="776709" cy="707886"/>
              </a:xfrm>
              <a:prstGeom prst="rect">
                <a:avLst/>
              </a:prstGeom>
              <a:noFill/>
            </p:spPr>
            <p:txBody>
              <a:bodyPr wrap="square">
                <a:spAutoFit/>
              </a:bodyPr>
              <a:lstStyle/>
              <a:p>
                <a:r>
                  <a:rPr lang="en-SG" sz="1000" dirty="0">
                    <a:solidFill>
                      <a:schemeClr val="tx1"/>
                    </a:solidFill>
                  </a:rPr>
                  <a:t>Task </a:t>
                </a:r>
                <a14:m>
                  <m:oMath xmlns:m="http://schemas.openxmlformats.org/officeDocument/2006/math">
                    <m:r>
                      <a:rPr lang="en-SG" sz="1000" b="0" i="1" dirty="0" smtClean="0">
                        <a:solidFill>
                          <a:schemeClr val="tx1"/>
                        </a:solidFill>
                        <a:latin typeface="Cambria Math" panose="02040503050406030204" pitchFamily="18" charset="0"/>
                      </a:rPr>
                      <m:t>1,…,</m:t>
                    </m:r>
                    <m:r>
                      <a:rPr lang="en-SG" sz="1000" b="0" i="1" dirty="0" smtClean="0">
                        <a:solidFill>
                          <a:schemeClr val="tx1"/>
                        </a:solidFill>
                        <a:latin typeface="Cambria Math" panose="02040503050406030204" pitchFamily="18" charset="0"/>
                      </a:rPr>
                      <m:t>𝑀</m:t>
                    </m:r>
                  </m:oMath>
                </a14:m>
                <a:r>
                  <a:rPr lang="en-SG" sz="1000" dirty="0">
                    <a:solidFill>
                      <a:schemeClr val="tx1"/>
                    </a:solidFill>
                  </a:rPr>
                  <a:t> </a:t>
                </a:r>
              </a:p>
              <a:p>
                <a:r>
                  <a:rPr lang="en-SG" sz="1000" dirty="0">
                    <a:solidFill>
                      <a:schemeClr val="tx1"/>
                    </a:solidFill>
                  </a:rPr>
                  <a:t>Prompt Template</a:t>
                </a:r>
              </a:p>
            </p:txBody>
          </p:sp>
        </mc:Choice>
        <mc:Fallback xmlns="">
          <p:sp>
            <p:nvSpPr>
              <p:cNvPr id="227" name="TextBox 226">
                <a:extLst>
                  <a:ext uri="{FF2B5EF4-FFF2-40B4-BE49-F238E27FC236}">
                    <a16:creationId xmlns:a16="http://schemas.microsoft.com/office/drawing/2014/main" id="{BD034C0A-88E2-F5E8-7CDC-6DA1C0705F7D}"/>
                  </a:ext>
                </a:extLst>
              </p:cNvPr>
              <p:cNvSpPr txBox="1">
                <a:spLocks noRot="1" noChangeAspect="1" noMove="1" noResize="1" noEditPoints="1" noAdjustHandles="1" noChangeArrowheads="1" noChangeShapeType="1" noTextEdit="1"/>
              </p:cNvSpPr>
              <p:nvPr/>
            </p:nvSpPr>
            <p:spPr>
              <a:xfrm>
                <a:off x="1718193" y="611262"/>
                <a:ext cx="776709" cy="707886"/>
              </a:xfrm>
              <a:prstGeom prst="rect">
                <a:avLst/>
              </a:prstGeom>
              <a:blipFill>
                <a:blip r:embed="rId26"/>
                <a:stretch>
                  <a:fillRect b="-5172"/>
                </a:stretch>
              </a:blipFill>
            </p:spPr>
            <p:txBody>
              <a:bodyPr/>
              <a:lstStyle/>
              <a:p>
                <a:r>
                  <a:rPr lang="en-SG">
                    <a:noFill/>
                  </a:rPr>
                  <a:t> </a:t>
                </a:r>
              </a:p>
            </p:txBody>
          </p:sp>
        </mc:Fallback>
      </mc:AlternateContent>
      <p:cxnSp>
        <p:nvCxnSpPr>
          <p:cNvPr id="228" name="连接符: 肘形 50">
            <a:extLst>
              <a:ext uri="{FF2B5EF4-FFF2-40B4-BE49-F238E27FC236}">
                <a16:creationId xmlns:a16="http://schemas.microsoft.com/office/drawing/2014/main" id="{C81F71D1-FFE4-9D2A-1659-6C50903C40BC}"/>
              </a:ext>
            </a:extLst>
          </p:cNvPr>
          <p:cNvCxnSpPr>
            <a:cxnSpLocks/>
          </p:cNvCxnSpPr>
          <p:nvPr/>
        </p:nvCxnSpPr>
        <p:spPr>
          <a:xfrm>
            <a:off x="7146278" y="2861479"/>
            <a:ext cx="211470" cy="195027"/>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6" name="TextBox 245">
                <a:extLst>
                  <a:ext uri="{FF2B5EF4-FFF2-40B4-BE49-F238E27FC236}">
                    <a16:creationId xmlns:a16="http://schemas.microsoft.com/office/drawing/2014/main" id="{F11CF0D8-2EE6-067D-D2BB-F159DEF54AA1}"/>
                  </a:ext>
                </a:extLst>
              </p:cNvPr>
              <p:cNvSpPr txBox="1"/>
              <p:nvPr/>
            </p:nvSpPr>
            <p:spPr>
              <a:xfrm>
                <a:off x="1369002" y="2298325"/>
                <a:ext cx="1151128" cy="2462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SG" sz="1000" b="1" smtClean="0">
                          <a:latin typeface="Cambria Math" panose="02040503050406030204" pitchFamily="18" charset="0"/>
                          <a:ea typeface="Cambria Math" panose="02040503050406030204" pitchFamily="18" charset="0"/>
                        </a:rPr>
                        <m:t>𝐱</m:t>
                      </m:r>
                      <m:r>
                        <a:rPr lang="en-SG" sz="1000" b="1" i="1">
                          <a:latin typeface="Cambria Math" panose="02040503050406030204" pitchFamily="18" charset="0"/>
                          <a:ea typeface="Cambria Math" panose="02040503050406030204" pitchFamily="18" charset="0"/>
                        </a:rPr>
                        <m:t>~</m:t>
                      </m:r>
                      <m:sSub>
                        <m:sSubPr>
                          <m:ctrlPr>
                            <a:rPr lang="en-SG" sz="1000" i="1">
                              <a:latin typeface="Cambria Math" panose="02040503050406030204" pitchFamily="18" charset="0"/>
                              <a:ea typeface="Cambria Math" panose="02040503050406030204" pitchFamily="18" charset="0"/>
                            </a:rPr>
                          </m:ctrlPr>
                        </m:sSubPr>
                        <m:e>
                          <m:r>
                            <a:rPr lang="en-SG" sz="1000" i="1">
                              <a:latin typeface="Cambria Math" panose="02040503050406030204" pitchFamily="18" charset="0"/>
                              <a:ea typeface="Cambria Math" panose="02040503050406030204" pitchFamily="18" charset="0"/>
                            </a:rPr>
                            <m:t>𝑝</m:t>
                          </m:r>
                        </m:e>
                        <m:sub>
                          <m:r>
                            <a:rPr lang="en-SG" sz="1000" i="1">
                              <a:latin typeface="Cambria Math" panose="02040503050406030204" pitchFamily="18" charset="0"/>
                              <a:ea typeface="Cambria Math" panose="02040503050406030204" pitchFamily="18" charset="0"/>
                            </a:rPr>
                            <m:t>𝜃</m:t>
                          </m:r>
                        </m:sub>
                      </m:sSub>
                      <m:d>
                        <m:dPr>
                          <m:ctrlPr>
                            <a:rPr lang="en-SG" sz="1000" i="1">
                              <a:latin typeface="Cambria Math" panose="02040503050406030204" pitchFamily="18" charset="0"/>
                              <a:ea typeface="Cambria Math" panose="02040503050406030204" pitchFamily="18" charset="0"/>
                            </a:rPr>
                          </m:ctrlPr>
                        </m:dPr>
                        <m:e>
                          <m:r>
                            <a:rPr lang="en-SG" sz="1000" b="1">
                              <a:latin typeface="Cambria Math" panose="02040503050406030204" pitchFamily="18" charset="0"/>
                              <a:ea typeface="Cambria Math" panose="02040503050406030204" pitchFamily="18" charset="0"/>
                            </a:rPr>
                            <m:t>𝐱</m:t>
                          </m:r>
                        </m:e>
                        <m:e>
                          <m:sSub>
                            <m:sSubPr>
                              <m:ctrlPr>
                                <a:rPr lang="en-SG" sz="1000" b="1" i="1">
                                  <a:latin typeface="Cambria Math" panose="02040503050406030204" pitchFamily="18" charset="0"/>
                                </a:rPr>
                              </m:ctrlPr>
                            </m:sSubPr>
                            <m:e>
                              <m:r>
                                <a:rPr lang="en-SG" sz="1000" b="1" i="1">
                                  <a:latin typeface="Cambria Math" panose="02040503050406030204" pitchFamily="18" charset="0"/>
                                </a:rPr>
                                <m:t>𝒑</m:t>
                              </m:r>
                            </m:e>
                            <m:sub>
                              <m:r>
                                <a:rPr lang="en-SG" sz="1000" b="0" i="1" smtClean="0">
                                  <a:latin typeface="Cambria Math" panose="02040503050406030204" pitchFamily="18" charset="0"/>
                                </a:rPr>
                                <m:t>𝑖</m:t>
                              </m:r>
                            </m:sub>
                          </m:sSub>
                        </m:e>
                      </m:d>
                    </m:oMath>
                  </m:oMathPara>
                </a14:m>
                <a:endParaRPr lang="en-SG" sz="1000" dirty="0"/>
              </a:p>
            </p:txBody>
          </p:sp>
        </mc:Choice>
        <mc:Fallback xmlns="">
          <p:sp>
            <p:nvSpPr>
              <p:cNvPr id="246" name="TextBox 245">
                <a:extLst>
                  <a:ext uri="{FF2B5EF4-FFF2-40B4-BE49-F238E27FC236}">
                    <a16:creationId xmlns:a16="http://schemas.microsoft.com/office/drawing/2014/main" id="{F11CF0D8-2EE6-067D-D2BB-F159DEF54AA1}"/>
                  </a:ext>
                </a:extLst>
              </p:cNvPr>
              <p:cNvSpPr txBox="1">
                <a:spLocks noRot="1" noChangeAspect="1" noMove="1" noResize="1" noEditPoints="1" noAdjustHandles="1" noChangeArrowheads="1" noChangeShapeType="1" noTextEdit="1"/>
              </p:cNvSpPr>
              <p:nvPr/>
            </p:nvSpPr>
            <p:spPr>
              <a:xfrm>
                <a:off x="1369002" y="2298325"/>
                <a:ext cx="1151128" cy="246221"/>
              </a:xfrm>
              <a:prstGeom prst="rect">
                <a:avLst/>
              </a:prstGeom>
              <a:blipFill>
                <a:blip r:embed="rId27"/>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47" name="TextBox 246">
                <a:extLst>
                  <a:ext uri="{FF2B5EF4-FFF2-40B4-BE49-F238E27FC236}">
                    <a16:creationId xmlns:a16="http://schemas.microsoft.com/office/drawing/2014/main" id="{76A96706-35EF-028C-BC0C-8364A8498CBF}"/>
                  </a:ext>
                </a:extLst>
              </p:cNvPr>
              <p:cNvSpPr txBox="1"/>
              <p:nvPr/>
            </p:nvSpPr>
            <p:spPr>
              <a:xfrm>
                <a:off x="2543168" y="988054"/>
                <a:ext cx="1586396" cy="246221"/>
              </a:xfrm>
              <a:prstGeom prst="rect">
                <a:avLst/>
              </a:prstGeom>
              <a:noFill/>
            </p:spPr>
            <p:txBody>
              <a:bodyPr wrap="square">
                <a:spAutoFit/>
              </a:bodyPr>
              <a:lstStyle/>
              <a:p>
                <a14:m>
                  <m:oMath xmlns:m="http://schemas.openxmlformats.org/officeDocument/2006/math">
                    <m:r>
                      <a:rPr lang="en-SG" sz="1000" b="0" i="1" smtClean="0">
                        <a:solidFill>
                          <a:schemeClr val="tx1"/>
                        </a:solidFill>
                        <a:latin typeface="Cambria Math" panose="02040503050406030204" pitchFamily="18" charset="0"/>
                      </a:rPr>
                      <m:t>𝑁</m:t>
                    </m:r>
                    <m:r>
                      <a:rPr lang="en-SG" sz="1000" b="0" i="1" smtClean="0">
                        <a:solidFill>
                          <a:schemeClr val="tx1"/>
                        </a:solidFill>
                        <a:latin typeface="Cambria Math" panose="02040503050406030204" pitchFamily="18" charset="0"/>
                      </a:rPr>
                      <m:t> </m:t>
                    </m:r>
                  </m:oMath>
                </a14:m>
                <a:r>
                  <a:rPr lang="en-SG" sz="1000" dirty="0">
                    <a:solidFill>
                      <a:schemeClr val="tx1"/>
                    </a:solidFill>
                  </a:rPr>
                  <a:t>initialization instructions</a:t>
                </a:r>
              </a:p>
            </p:txBody>
          </p:sp>
        </mc:Choice>
        <mc:Fallback xmlns="">
          <p:sp>
            <p:nvSpPr>
              <p:cNvPr id="247" name="TextBox 246">
                <a:extLst>
                  <a:ext uri="{FF2B5EF4-FFF2-40B4-BE49-F238E27FC236}">
                    <a16:creationId xmlns:a16="http://schemas.microsoft.com/office/drawing/2014/main" id="{76A96706-35EF-028C-BC0C-8364A8498CBF}"/>
                  </a:ext>
                </a:extLst>
              </p:cNvPr>
              <p:cNvSpPr txBox="1">
                <a:spLocks noRot="1" noChangeAspect="1" noMove="1" noResize="1" noEditPoints="1" noAdjustHandles="1" noChangeArrowheads="1" noChangeShapeType="1" noTextEdit="1"/>
              </p:cNvSpPr>
              <p:nvPr/>
            </p:nvSpPr>
            <p:spPr>
              <a:xfrm>
                <a:off x="2543168" y="988054"/>
                <a:ext cx="1586396" cy="246221"/>
              </a:xfrm>
              <a:prstGeom prst="rect">
                <a:avLst/>
              </a:prstGeom>
              <a:blipFill>
                <a:blip r:embed="rId28"/>
                <a:stretch>
                  <a:fillRect b="-17500"/>
                </a:stretch>
              </a:blipFill>
            </p:spPr>
            <p:txBody>
              <a:bodyPr/>
              <a:lstStyle/>
              <a:p>
                <a:r>
                  <a:rPr lang="en-SG">
                    <a:noFill/>
                  </a:rPr>
                  <a:t> </a:t>
                </a:r>
              </a:p>
            </p:txBody>
          </p:sp>
        </mc:Fallback>
      </mc:AlternateContent>
      <p:sp>
        <p:nvSpPr>
          <p:cNvPr id="253" name="Arrow: Bent 252">
            <a:extLst>
              <a:ext uri="{FF2B5EF4-FFF2-40B4-BE49-F238E27FC236}">
                <a16:creationId xmlns:a16="http://schemas.microsoft.com/office/drawing/2014/main" id="{8302E194-66B6-6EE2-21D2-3AD588604273}"/>
              </a:ext>
            </a:extLst>
          </p:cNvPr>
          <p:cNvSpPr/>
          <p:nvPr/>
        </p:nvSpPr>
        <p:spPr>
          <a:xfrm>
            <a:off x="7866080" y="2351689"/>
            <a:ext cx="500916" cy="636403"/>
          </a:xfrm>
          <a:prstGeom prst="bentArrow">
            <a:avLst>
              <a:gd name="adj1" fmla="val 25000"/>
              <a:gd name="adj2" fmla="val 25000"/>
              <a:gd name="adj3" fmla="val 34702"/>
              <a:gd name="adj4" fmla="val 43750"/>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SG" dirty="0">
              <a:solidFill>
                <a:schemeClr val="tx1"/>
              </a:solidFill>
            </a:endParaRPr>
          </a:p>
        </p:txBody>
      </p:sp>
      <mc:AlternateContent xmlns:mc="http://schemas.openxmlformats.org/markup-compatibility/2006" xmlns:a14="http://schemas.microsoft.com/office/drawing/2010/main">
        <mc:Choice Requires="a14">
          <p:sp>
            <p:nvSpPr>
              <p:cNvPr id="257" name="TextBox 256">
                <a:extLst>
                  <a:ext uri="{FF2B5EF4-FFF2-40B4-BE49-F238E27FC236}">
                    <a16:creationId xmlns:a16="http://schemas.microsoft.com/office/drawing/2014/main" id="{48D188A3-F954-06A6-3968-59FD620E3ADA}"/>
                  </a:ext>
                </a:extLst>
              </p:cNvPr>
              <p:cNvSpPr txBox="1"/>
              <p:nvPr/>
            </p:nvSpPr>
            <p:spPr>
              <a:xfrm>
                <a:off x="9319773" y="3099004"/>
                <a:ext cx="888330" cy="246221"/>
              </a:xfrm>
              <a:prstGeom prst="rect">
                <a:avLst/>
              </a:prstGeom>
              <a:noFill/>
            </p:spPr>
            <p:txBody>
              <a:bodyPr wrap="square">
                <a:spAutoFit/>
              </a:bodyPr>
              <a:lstStyle/>
              <a:p>
                <a:pPr algn="ctr"/>
                <a14:m>
                  <m:oMath xmlns:m="http://schemas.openxmlformats.org/officeDocument/2006/math">
                    <m:r>
                      <a:rPr lang="en-SG" sz="1000" b="0" i="1" smtClean="0">
                        <a:solidFill>
                          <a:schemeClr val="tx1"/>
                        </a:solidFill>
                        <a:latin typeface="Cambria Math" panose="02040503050406030204" pitchFamily="18" charset="0"/>
                      </a:rPr>
                      <m:t>𝑁</m:t>
                    </m:r>
                  </m:oMath>
                </a14:m>
                <a:r>
                  <a:rPr lang="en-SG" sz="1000" dirty="0">
                    <a:solidFill>
                      <a:schemeClr val="tx1"/>
                    </a:solidFill>
                  </a:rPr>
                  <a:t> 3D objects</a:t>
                </a:r>
              </a:p>
            </p:txBody>
          </p:sp>
        </mc:Choice>
        <mc:Fallback xmlns="">
          <p:sp>
            <p:nvSpPr>
              <p:cNvPr id="257" name="TextBox 256">
                <a:extLst>
                  <a:ext uri="{FF2B5EF4-FFF2-40B4-BE49-F238E27FC236}">
                    <a16:creationId xmlns:a16="http://schemas.microsoft.com/office/drawing/2014/main" id="{48D188A3-F954-06A6-3968-59FD620E3ADA}"/>
                  </a:ext>
                </a:extLst>
              </p:cNvPr>
              <p:cNvSpPr txBox="1">
                <a:spLocks noRot="1" noChangeAspect="1" noMove="1" noResize="1" noEditPoints="1" noAdjustHandles="1" noChangeArrowheads="1" noChangeShapeType="1" noTextEdit="1"/>
              </p:cNvSpPr>
              <p:nvPr/>
            </p:nvSpPr>
            <p:spPr>
              <a:xfrm>
                <a:off x="9319773" y="3099004"/>
                <a:ext cx="888330" cy="246221"/>
              </a:xfrm>
              <a:prstGeom prst="rect">
                <a:avLst/>
              </a:prstGeom>
              <a:blipFill>
                <a:blip r:embed="rId29"/>
                <a:stretch>
                  <a:fillRect b="-14634"/>
                </a:stretch>
              </a:blipFill>
            </p:spPr>
            <p:txBody>
              <a:bodyPr/>
              <a:lstStyle/>
              <a:p>
                <a:r>
                  <a:rPr lang="en-SG">
                    <a:noFill/>
                  </a:rPr>
                  <a:t> </a:t>
                </a:r>
              </a:p>
            </p:txBody>
          </p:sp>
        </mc:Fallback>
      </mc:AlternateContent>
      <p:cxnSp>
        <p:nvCxnSpPr>
          <p:cNvPr id="267" name="连接符: 肘形 50">
            <a:extLst>
              <a:ext uri="{FF2B5EF4-FFF2-40B4-BE49-F238E27FC236}">
                <a16:creationId xmlns:a16="http://schemas.microsoft.com/office/drawing/2014/main" id="{46CB85F2-9E79-47CF-AE73-AAED72BB1D7A}"/>
              </a:ext>
            </a:extLst>
          </p:cNvPr>
          <p:cNvCxnSpPr>
            <a:cxnSpLocks/>
            <a:stCxn id="3" idx="3"/>
          </p:cNvCxnSpPr>
          <p:nvPr/>
        </p:nvCxnSpPr>
        <p:spPr>
          <a:xfrm>
            <a:off x="6216470" y="3337599"/>
            <a:ext cx="1045667" cy="0"/>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4" name="TextBox 343">
                <a:extLst>
                  <a:ext uri="{FF2B5EF4-FFF2-40B4-BE49-F238E27FC236}">
                    <a16:creationId xmlns:a16="http://schemas.microsoft.com/office/drawing/2014/main" id="{B2B10DDF-DEA9-8A4F-D0FD-3709FF5A687E}"/>
                  </a:ext>
                </a:extLst>
              </p:cNvPr>
              <p:cNvSpPr txBox="1"/>
              <p:nvPr/>
            </p:nvSpPr>
            <p:spPr>
              <a:xfrm>
                <a:off x="6221008" y="3102899"/>
                <a:ext cx="934826" cy="246221"/>
              </a:xfrm>
              <a:prstGeom prst="rect">
                <a:avLst/>
              </a:prstGeom>
              <a:noFill/>
            </p:spPr>
            <p:txBody>
              <a:bodyPr wrap="square">
                <a:spAutoFit/>
              </a:bodyPr>
              <a:lstStyle/>
              <a:p>
                <a:pPr algn="ctr"/>
                <a14:m>
                  <m:oMath xmlns:m="http://schemas.openxmlformats.org/officeDocument/2006/math">
                    <m:r>
                      <a:rPr lang="en-SG" sz="1000" b="0" i="1" smtClean="0">
                        <a:solidFill>
                          <a:schemeClr val="tx1"/>
                        </a:solidFill>
                        <a:latin typeface="Cambria Math" panose="02040503050406030204" pitchFamily="18" charset="0"/>
                      </a:rPr>
                      <m:t>𝑁</m:t>
                    </m:r>
                  </m:oMath>
                </a14:m>
                <a:r>
                  <a:rPr lang="en-SG" sz="1000" dirty="0">
                    <a:solidFill>
                      <a:schemeClr val="tx1"/>
                    </a:solidFill>
                  </a:rPr>
                  <a:t> instructions</a:t>
                </a:r>
              </a:p>
            </p:txBody>
          </p:sp>
        </mc:Choice>
        <mc:Fallback xmlns="">
          <p:sp>
            <p:nvSpPr>
              <p:cNvPr id="344" name="TextBox 343">
                <a:extLst>
                  <a:ext uri="{FF2B5EF4-FFF2-40B4-BE49-F238E27FC236}">
                    <a16:creationId xmlns:a16="http://schemas.microsoft.com/office/drawing/2014/main" id="{B2B10DDF-DEA9-8A4F-D0FD-3709FF5A687E}"/>
                  </a:ext>
                </a:extLst>
              </p:cNvPr>
              <p:cNvSpPr txBox="1">
                <a:spLocks noRot="1" noChangeAspect="1" noMove="1" noResize="1" noEditPoints="1" noAdjustHandles="1" noChangeArrowheads="1" noChangeShapeType="1" noTextEdit="1"/>
              </p:cNvSpPr>
              <p:nvPr/>
            </p:nvSpPr>
            <p:spPr>
              <a:xfrm>
                <a:off x="6221008" y="3102899"/>
                <a:ext cx="934826" cy="246221"/>
              </a:xfrm>
              <a:prstGeom prst="rect">
                <a:avLst/>
              </a:prstGeom>
              <a:blipFill>
                <a:blip r:embed="rId30"/>
                <a:stretch>
                  <a:fillRect b="-1750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390" name="TextBox 389">
                <a:extLst>
                  <a:ext uri="{FF2B5EF4-FFF2-40B4-BE49-F238E27FC236}">
                    <a16:creationId xmlns:a16="http://schemas.microsoft.com/office/drawing/2014/main" id="{FAA9A686-8A2D-AAF8-8CD0-B4A6C6ECBDD3}"/>
                  </a:ext>
                </a:extLst>
              </p:cNvPr>
              <p:cNvSpPr txBox="1"/>
              <p:nvPr/>
            </p:nvSpPr>
            <p:spPr>
              <a:xfrm>
                <a:off x="10285328" y="1908974"/>
                <a:ext cx="1084756" cy="246221"/>
              </a:xfrm>
              <a:prstGeom prst="rect">
                <a:avLst/>
              </a:prstGeom>
              <a:noFill/>
            </p:spPr>
            <p:txBody>
              <a:bodyPr wrap="square">
                <a:spAutoFit/>
              </a:bodyPr>
              <a:lstStyle/>
              <a:p>
                <a:pPr algn="ctr"/>
                <a14:m>
                  <m:oMath xmlns:m="http://schemas.openxmlformats.org/officeDocument/2006/math">
                    <m:r>
                      <a:rPr lang="en-SG" sz="1000" b="0" i="1" smtClean="0">
                        <a:solidFill>
                          <a:schemeClr val="tx1"/>
                        </a:solidFill>
                        <a:latin typeface="Cambria Math" panose="02040503050406030204" pitchFamily="18" charset="0"/>
                      </a:rPr>
                      <m:t>𝑁</m:t>
                    </m:r>
                  </m:oMath>
                </a14:m>
                <a:r>
                  <a:rPr lang="en-SG" sz="1000" dirty="0">
                    <a:solidFill>
                      <a:schemeClr val="tx1"/>
                    </a:solidFill>
                  </a:rPr>
                  <a:t> fitness scores</a:t>
                </a:r>
              </a:p>
            </p:txBody>
          </p:sp>
        </mc:Choice>
        <mc:Fallback xmlns="">
          <p:sp>
            <p:nvSpPr>
              <p:cNvPr id="390" name="TextBox 389">
                <a:extLst>
                  <a:ext uri="{FF2B5EF4-FFF2-40B4-BE49-F238E27FC236}">
                    <a16:creationId xmlns:a16="http://schemas.microsoft.com/office/drawing/2014/main" id="{FAA9A686-8A2D-AAF8-8CD0-B4A6C6ECBDD3}"/>
                  </a:ext>
                </a:extLst>
              </p:cNvPr>
              <p:cNvSpPr txBox="1">
                <a:spLocks noRot="1" noChangeAspect="1" noMove="1" noResize="1" noEditPoints="1" noAdjustHandles="1" noChangeArrowheads="1" noChangeShapeType="1" noTextEdit="1"/>
              </p:cNvSpPr>
              <p:nvPr/>
            </p:nvSpPr>
            <p:spPr>
              <a:xfrm>
                <a:off x="10285328" y="1908974"/>
                <a:ext cx="1084756" cy="246221"/>
              </a:xfrm>
              <a:prstGeom prst="rect">
                <a:avLst/>
              </a:prstGeom>
              <a:blipFill>
                <a:blip r:embed="rId31"/>
                <a:stretch>
                  <a:fillRect b="-14634"/>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391" name="TextBox 390">
                <a:extLst>
                  <a:ext uri="{FF2B5EF4-FFF2-40B4-BE49-F238E27FC236}">
                    <a16:creationId xmlns:a16="http://schemas.microsoft.com/office/drawing/2014/main" id="{AD581E2B-91F0-1D0C-6DDE-DA6C4133E278}"/>
                  </a:ext>
                </a:extLst>
              </p:cNvPr>
              <p:cNvSpPr txBox="1"/>
              <p:nvPr/>
            </p:nvSpPr>
            <p:spPr>
              <a:xfrm>
                <a:off x="3430412" y="3349720"/>
                <a:ext cx="1004822" cy="246221"/>
              </a:xfrm>
              <a:prstGeom prst="rect">
                <a:avLst/>
              </a:prstGeom>
              <a:noFill/>
            </p:spPr>
            <p:txBody>
              <a:bodyPr wrap="square">
                <a:spAutoFit/>
              </a:bodyPr>
              <a:lstStyle/>
              <a:p>
                <a:pPr algn="ctr"/>
                <a14:m>
                  <m:oMath xmlns:m="http://schemas.openxmlformats.org/officeDocument/2006/math">
                    <m:r>
                      <a:rPr lang="en-SG" sz="1000" b="0" i="1" smtClean="0">
                        <a:solidFill>
                          <a:schemeClr val="tx1"/>
                        </a:solidFill>
                        <a:latin typeface="Cambria Math" panose="02040503050406030204" pitchFamily="18" charset="0"/>
                      </a:rPr>
                      <m:t>𝑁</m:t>
                    </m:r>
                  </m:oMath>
                </a14:m>
                <a:r>
                  <a:rPr lang="en-SG" sz="1000" dirty="0">
                    <a:solidFill>
                      <a:schemeClr val="tx1"/>
                    </a:solidFill>
                  </a:rPr>
                  <a:t> fitness scores</a:t>
                </a:r>
              </a:p>
            </p:txBody>
          </p:sp>
        </mc:Choice>
        <mc:Fallback xmlns="">
          <p:sp>
            <p:nvSpPr>
              <p:cNvPr id="391" name="TextBox 390">
                <a:extLst>
                  <a:ext uri="{FF2B5EF4-FFF2-40B4-BE49-F238E27FC236}">
                    <a16:creationId xmlns:a16="http://schemas.microsoft.com/office/drawing/2014/main" id="{AD581E2B-91F0-1D0C-6DDE-DA6C4133E278}"/>
                  </a:ext>
                </a:extLst>
              </p:cNvPr>
              <p:cNvSpPr txBox="1">
                <a:spLocks noRot="1" noChangeAspect="1" noMove="1" noResize="1" noEditPoints="1" noAdjustHandles="1" noChangeArrowheads="1" noChangeShapeType="1" noTextEdit="1"/>
              </p:cNvSpPr>
              <p:nvPr/>
            </p:nvSpPr>
            <p:spPr>
              <a:xfrm>
                <a:off x="3430412" y="3349720"/>
                <a:ext cx="1004822" cy="246221"/>
              </a:xfrm>
              <a:prstGeom prst="rect">
                <a:avLst/>
              </a:prstGeom>
              <a:blipFill>
                <a:blip r:embed="rId32"/>
                <a:stretch>
                  <a:fillRect b="-14634"/>
                </a:stretch>
              </a:blipFill>
            </p:spPr>
            <p:txBody>
              <a:bodyPr/>
              <a:lstStyle/>
              <a:p>
                <a:r>
                  <a:rPr lang="en-SG">
                    <a:noFill/>
                  </a:rPr>
                  <a:t> </a:t>
                </a:r>
              </a:p>
            </p:txBody>
          </p:sp>
        </mc:Fallback>
      </mc:AlternateContent>
      <p:cxnSp>
        <p:nvCxnSpPr>
          <p:cNvPr id="403" name="连接符: 肘形 50">
            <a:extLst>
              <a:ext uri="{FF2B5EF4-FFF2-40B4-BE49-F238E27FC236}">
                <a16:creationId xmlns:a16="http://schemas.microsoft.com/office/drawing/2014/main" id="{34677ED6-A993-AF0A-9F0C-4A63015F980D}"/>
              </a:ext>
            </a:extLst>
          </p:cNvPr>
          <p:cNvCxnSpPr>
            <a:cxnSpLocks/>
            <a:stCxn id="100" idx="3"/>
            <a:endCxn id="3" idx="0"/>
          </p:cNvCxnSpPr>
          <p:nvPr/>
        </p:nvCxnSpPr>
        <p:spPr>
          <a:xfrm>
            <a:off x="5645947" y="2642485"/>
            <a:ext cx="2983" cy="242327"/>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8" name="TextBox 407">
                <a:extLst>
                  <a:ext uri="{FF2B5EF4-FFF2-40B4-BE49-F238E27FC236}">
                    <a16:creationId xmlns:a16="http://schemas.microsoft.com/office/drawing/2014/main" id="{C792950F-3F1F-9A74-F442-23EDFC116F53}"/>
                  </a:ext>
                </a:extLst>
              </p:cNvPr>
              <p:cNvSpPr txBox="1"/>
              <p:nvPr/>
            </p:nvSpPr>
            <p:spPr>
              <a:xfrm>
                <a:off x="5011373" y="1172142"/>
                <a:ext cx="697148" cy="400110"/>
              </a:xfrm>
              <a:prstGeom prst="rect">
                <a:avLst/>
              </a:prstGeom>
              <a:noFill/>
            </p:spPr>
            <p:txBody>
              <a:bodyPr wrap="square">
                <a:spAutoFit/>
              </a:bodyPr>
              <a:lstStyle/>
              <a:p>
                <a:pPr algn="r"/>
                <a:r>
                  <a:rPr lang="en-SG" sz="1000" dirty="0">
                    <a:solidFill>
                      <a:schemeClr val="tx1"/>
                    </a:solidFill>
                  </a:rPr>
                  <a:t>No, </a:t>
                </a:r>
                <a:endParaRPr lang="en-SG" sz="1000" i="1" dirty="0">
                  <a:solidFill>
                    <a:schemeClr val="tx1"/>
                  </a:solidFill>
                  <a:latin typeface="Cambria Math" panose="02040503050406030204" pitchFamily="18" charset="0"/>
                </a:endParaRPr>
              </a:p>
              <a:p>
                <a:pPr algn="r"/>
                <a14:m>
                  <m:oMath xmlns:m="http://schemas.openxmlformats.org/officeDocument/2006/math">
                    <m:r>
                      <a:rPr lang="en-SG" sz="1000" b="0" i="1" smtClean="0">
                        <a:solidFill>
                          <a:schemeClr val="tx1"/>
                        </a:solidFill>
                        <a:latin typeface="Cambria Math" panose="02040503050406030204" pitchFamily="18" charset="0"/>
                      </a:rPr>
                      <m:t>𝑡</m:t>
                    </m:r>
                    <m:r>
                      <a:rPr lang="en-SG" sz="1000" b="0" i="1" smtClean="0">
                        <a:solidFill>
                          <a:schemeClr val="tx1"/>
                        </a:solidFill>
                        <a:latin typeface="Cambria Math" panose="02040503050406030204" pitchFamily="18" charset="0"/>
                      </a:rPr>
                      <m:t>=</m:t>
                    </m:r>
                    <m:r>
                      <a:rPr lang="en-SG" sz="1000" b="0" i="1" smtClean="0">
                        <a:solidFill>
                          <a:schemeClr val="tx1"/>
                        </a:solidFill>
                        <a:latin typeface="Cambria Math" panose="02040503050406030204" pitchFamily="18" charset="0"/>
                      </a:rPr>
                      <m:t>𝑡</m:t>
                    </m:r>
                    <m:r>
                      <a:rPr lang="en-SG" sz="1000" b="0" i="1" smtClean="0">
                        <a:solidFill>
                          <a:schemeClr val="tx1"/>
                        </a:solidFill>
                        <a:latin typeface="Cambria Math" panose="02040503050406030204" pitchFamily="18" charset="0"/>
                      </a:rPr>
                      <m:t>+</m:t>
                    </m:r>
                  </m:oMath>
                </a14:m>
                <a:r>
                  <a:rPr lang="en-SG" sz="1000" dirty="0">
                    <a:solidFill>
                      <a:schemeClr val="tx1"/>
                    </a:solidFill>
                  </a:rPr>
                  <a:t>1</a:t>
                </a:r>
              </a:p>
            </p:txBody>
          </p:sp>
        </mc:Choice>
        <mc:Fallback xmlns="">
          <p:sp>
            <p:nvSpPr>
              <p:cNvPr id="408" name="TextBox 407">
                <a:extLst>
                  <a:ext uri="{FF2B5EF4-FFF2-40B4-BE49-F238E27FC236}">
                    <a16:creationId xmlns:a16="http://schemas.microsoft.com/office/drawing/2014/main" id="{C792950F-3F1F-9A74-F442-23EDFC116F53}"/>
                  </a:ext>
                </a:extLst>
              </p:cNvPr>
              <p:cNvSpPr txBox="1">
                <a:spLocks noRot="1" noChangeAspect="1" noMove="1" noResize="1" noEditPoints="1" noAdjustHandles="1" noChangeArrowheads="1" noChangeShapeType="1" noTextEdit="1"/>
              </p:cNvSpPr>
              <p:nvPr/>
            </p:nvSpPr>
            <p:spPr>
              <a:xfrm>
                <a:off x="5011373" y="1172142"/>
                <a:ext cx="697148" cy="400110"/>
              </a:xfrm>
              <a:prstGeom prst="rect">
                <a:avLst/>
              </a:prstGeom>
              <a:blipFill>
                <a:blip r:embed="rId33"/>
                <a:stretch>
                  <a:fillRect r="-1754" b="-9091"/>
                </a:stretch>
              </a:blipFill>
            </p:spPr>
            <p:txBody>
              <a:bodyPr/>
              <a:lstStyle/>
              <a:p>
                <a:r>
                  <a:rPr lang="en-SG">
                    <a:noFill/>
                  </a:rPr>
                  <a:t> </a:t>
                </a:r>
              </a:p>
            </p:txBody>
          </p:sp>
        </mc:Fallback>
      </mc:AlternateContent>
      <p:cxnSp>
        <p:nvCxnSpPr>
          <p:cNvPr id="414" name="连接符: 肘形 50">
            <a:extLst>
              <a:ext uri="{FF2B5EF4-FFF2-40B4-BE49-F238E27FC236}">
                <a16:creationId xmlns:a16="http://schemas.microsoft.com/office/drawing/2014/main" id="{9528CC04-4A84-2236-ADF9-C375AE10AAD0}"/>
              </a:ext>
            </a:extLst>
          </p:cNvPr>
          <p:cNvCxnSpPr>
            <a:cxnSpLocks/>
            <a:stCxn id="92" idx="3"/>
            <a:endCxn id="131" idx="3"/>
          </p:cNvCxnSpPr>
          <p:nvPr/>
        </p:nvCxnSpPr>
        <p:spPr>
          <a:xfrm flipV="1">
            <a:off x="3474570" y="2642485"/>
            <a:ext cx="637413" cy="740444"/>
          </a:xfrm>
          <a:prstGeom prst="bentConnector2">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9" name="Arrow: Right 428">
            <a:extLst>
              <a:ext uri="{FF2B5EF4-FFF2-40B4-BE49-F238E27FC236}">
                <a16:creationId xmlns:a16="http://schemas.microsoft.com/office/drawing/2014/main" id="{92E1E9D2-55AB-27FE-3210-8E8CA25D7ECD}"/>
              </a:ext>
            </a:extLst>
          </p:cNvPr>
          <p:cNvSpPr/>
          <p:nvPr/>
        </p:nvSpPr>
        <p:spPr>
          <a:xfrm>
            <a:off x="3262710" y="1691687"/>
            <a:ext cx="451260" cy="461665"/>
          </a:xfrm>
          <a:prstGeom prst="rightArrow">
            <a:avLst>
              <a:gd name="adj1" fmla="val 41747"/>
              <a:gd name="adj2" fmla="val 60256"/>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529" name="文本框 46">
            <a:extLst>
              <a:ext uri="{FF2B5EF4-FFF2-40B4-BE49-F238E27FC236}">
                <a16:creationId xmlns:a16="http://schemas.microsoft.com/office/drawing/2014/main" id="{89D846CC-B69B-0157-1456-43F34F4B4F1A}"/>
              </a:ext>
            </a:extLst>
          </p:cNvPr>
          <p:cNvSpPr txBox="1"/>
          <p:nvPr/>
        </p:nvSpPr>
        <p:spPr>
          <a:xfrm rot="16200000">
            <a:off x="9844397" y="2683849"/>
            <a:ext cx="362636" cy="307777"/>
          </a:xfrm>
          <a:prstGeom prst="rect">
            <a:avLst/>
          </a:prstGeom>
          <a:noFill/>
        </p:spPr>
        <p:txBody>
          <a:bodyPr wrap="square">
            <a:spAutoFit/>
          </a:bodyPr>
          <a:lstStyle/>
          <a:p>
            <a:pPr algn="ctr"/>
            <a:r>
              <a:rPr lang="en-US" altLang="zh-CN" sz="1400" b="1" i="1" dirty="0">
                <a:solidFill>
                  <a:srgbClr val="0D0D0D"/>
                </a:solidFill>
                <a:effectLst/>
                <a:latin typeface="Söhne"/>
              </a:rPr>
              <a:t>…</a:t>
            </a:r>
            <a:endParaRPr lang="zh-CN" altLang="en-US" sz="1400" i="1" dirty="0"/>
          </a:p>
        </p:txBody>
      </p:sp>
      <p:sp>
        <p:nvSpPr>
          <p:cNvPr id="3" name="矩形 44">
            <a:extLst>
              <a:ext uri="{FF2B5EF4-FFF2-40B4-BE49-F238E27FC236}">
                <a16:creationId xmlns:a16="http://schemas.microsoft.com/office/drawing/2014/main" id="{6B2D7F78-9E40-1F97-7643-FBD76A60B174}"/>
              </a:ext>
            </a:extLst>
          </p:cNvPr>
          <p:cNvSpPr/>
          <p:nvPr/>
        </p:nvSpPr>
        <p:spPr>
          <a:xfrm>
            <a:off x="5081390" y="2884812"/>
            <a:ext cx="1135080" cy="905574"/>
          </a:xfrm>
          <a:prstGeom prst="rect">
            <a:avLst/>
          </a:prstGeom>
          <a:noFill/>
          <a:ln w="19050">
            <a:solidFill>
              <a:schemeClr val="tx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altLang="zh-CN" sz="1200" dirty="0">
                <a:solidFill>
                  <a:schemeClr val="tx1"/>
                </a:solidFill>
              </a:rPr>
              <a:t>Setup</a:t>
            </a:r>
          </a:p>
          <a:p>
            <a:pPr algn="ctr"/>
            <a:r>
              <a:rPr lang="en-SG" altLang="zh-CN" sz="1200" dirty="0">
                <a:solidFill>
                  <a:schemeClr val="tx1"/>
                </a:solidFill>
              </a:rPr>
              <a:t>Instructions for Stochastic Pollination</a:t>
            </a:r>
            <a:endParaRPr lang="en-US" altLang="zh-CN" sz="1000" dirty="0">
              <a:solidFill>
                <a:schemeClr val="tx1"/>
              </a:solidFill>
            </a:endParaRPr>
          </a:p>
        </p:txBody>
      </p:sp>
      <p:sp>
        <p:nvSpPr>
          <p:cNvPr id="481" name="Rectangle: Rounded Corners 480">
            <a:extLst>
              <a:ext uri="{FF2B5EF4-FFF2-40B4-BE49-F238E27FC236}">
                <a16:creationId xmlns:a16="http://schemas.microsoft.com/office/drawing/2014/main" id="{0BC9F6D5-6D71-E338-B099-50ED2BFAD2D0}"/>
              </a:ext>
            </a:extLst>
          </p:cNvPr>
          <p:cNvSpPr/>
          <p:nvPr/>
        </p:nvSpPr>
        <p:spPr>
          <a:xfrm>
            <a:off x="48132" y="4041340"/>
            <a:ext cx="2449699" cy="1482676"/>
          </a:xfrm>
          <a:prstGeom prst="roundRect">
            <a:avLst>
              <a:gd name="adj" fmla="val 2511"/>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2" name="Content Placeholder 1">
            <a:extLst>
              <a:ext uri="{FF2B5EF4-FFF2-40B4-BE49-F238E27FC236}">
                <a16:creationId xmlns:a16="http://schemas.microsoft.com/office/drawing/2014/main" id="{3157B807-0143-F457-C459-6A040DD654AB}"/>
              </a:ext>
            </a:extLst>
          </p:cNvPr>
          <p:cNvSpPr>
            <a:spLocks noGrp="1"/>
          </p:cNvSpPr>
          <p:nvPr>
            <p:ph idx="1"/>
          </p:nvPr>
        </p:nvSpPr>
        <p:spPr>
          <a:xfrm>
            <a:off x="48131" y="4233299"/>
            <a:ext cx="2423764" cy="1265777"/>
          </a:xfrm>
        </p:spPr>
        <p:txBody>
          <a:bodyPr>
            <a:noAutofit/>
          </a:bodyPr>
          <a:lstStyle/>
          <a:p>
            <a:pPr marL="0" indent="0">
              <a:lnSpc>
                <a:spcPct val="100000"/>
              </a:lnSpc>
              <a:buNone/>
            </a:pPr>
            <a:r>
              <a:rPr lang="en-SG" sz="800" i="1" dirty="0"/>
              <a:t>A &lt;text-to-3D&gt; model synthesizes a 3D object from a prompt. You are a prompt generator for the &lt;text-to-3D&gt; model. Your task is to generate prompt with best &lt;</a:t>
            </a:r>
            <a:r>
              <a:rPr lang="en-SG" sz="800" i="1" dirty="0" err="1"/>
              <a:t>task_i</a:t>
            </a:r>
            <a:r>
              <a:rPr lang="en-SG" sz="800" i="1" dirty="0"/>
              <a:t>&gt; fitness score for the 3D &lt;</a:t>
            </a:r>
            <a:r>
              <a:rPr lang="en-SG" sz="800" i="1" dirty="0" err="1"/>
              <a:t>task_i</a:t>
            </a:r>
            <a:r>
              <a:rPr lang="en-SG" sz="800" i="1" dirty="0"/>
              <a:t>&gt; object synthesized by &lt;text-to-3D&gt; model. The fitness score is a combination of &lt;</a:t>
            </a:r>
            <a:r>
              <a:rPr lang="en-SG" sz="800" i="1" dirty="0" err="1"/>
              <a:t>task_i</a:t>
            </a:r>
            <a:r>
              <a:rPr lang="en-SG" sz="800" i="1" dirty="0"/>
              <a:t>&gt; &lt;aerodynamics&gt; and &lt;</a:t>
            </a:r>
            <a:r>
              <a:rPr lang="en-SG" sz="800" i="1" dirty="0" err="1"/>
              <a:t>task_i</a:t>
            </a:r>
            <a:r>
              <a:rPr lang="en-SG" sz="800" i="1" dirty="0"/>
              <a:t>&gt; 3D volume. Hence, a best fitness score for a 3D object is one with minimum possible &lt;</a:t>
            </a:r>
            <a:r>
              <a:rPr lang="en-SG" sz="800" i="1" dirty="0" err="1"/>
              <a:t>task_i</a:t>
            </a:r>
            <a:r>
              <a:rPr lang="en-SG" sz="800" i="1" dirty="0"/>
              <a:t>&gt; &lt;aerodynamics&gt; and maximum feasible &lt;</a:t>
            </a:r>
            <a:r>
              <a:rPr lang="en-SG" sz="800" i="1" dirty="0" err="1"/>
              <a:t>task_i</a:t>
            </a:r>
            <a:r>
              <a:rPr lang="en-SG" sz="800" i="1" dirty="0"/>
              <a:t>&gt; 3D volume.</a:t>
            </a:r>
            <a:endParaRPr lang="en-SG" sz="800" dirty="0"/>
          </a:p>
        </p:txBody>
      </p:sp>
      <p:sp>
        <p:nvSpPr>
          <p:cNvPr id="483" name="TextBox 482">
            <a:extLst>
              <a:ext uri="{FF2B5EF4-FFF2-40B4-BE49-F238E27FC236}">
                <a16:creationId xmlns:a16="http://schemas.microsoft.com/office/drawing/2014/main" id="{5254DDDB-ECA3-A4B0-89C8-9E2A164D9467}"/>
              </a:ext>
            </a:extLst>
          </p:cNvPr>
          <p:cNvSpPr txBox="1"/>
          <p:nvPr/>
        </p:nvSpPr>
        <p:spPr>
          <a:xfrm>
            <a:off x="32045" y="4014632"/>
            <a:ext cx="2465786" cy="261610"/>
          </a:xfrm>
          <a:prstGeom prst="rect">
            <a:avLst/>
          </a:prstGeom>
          <a:noFill/>
        </p:spPr>
        <p:txBody>
          <a:bodyPr wrap="square" rtlCol="0">
            <a:spAutoFit/>
          </a:bodyPr>
          <a:lstStyle/>
          <a:p>
            <a:r>
              <a:rPr lang="en-SG" sz="1050" b="1" dirty="0">
                <a:solidFill>
                  <a:schemeClr val="bg1"/>
                </a:solidFill>
              </a:rPr>
              <a:t>LLM Conditioning</a:t>
            </a:r>
          </a:p>
        </p:txBody>
      </p:sp>
      <p:sp>
        <p:nvSpPr>
          <p:cNvPr id="487" name="Rectangle: Rounded Corners 486">
            <a:extLst>
              <a:ext uri="{FF2B5EF4-FFF2-40B4-BE49-F238E27FC236}">
                <a16:creationId xmlns:a16="http://schemas.microsoft.com/office/drawing/2014/main" id="{7994E2A1-C051-B022-D71D-B5CBA5A2BAF3}"/>
              </a:ext>
            </a:extLst>
          </p:cNvPr>
          <p:cNvSpPr/>
          <p:nvPr/>
        </p:nvSpPr>
        <p:spPr>
          <a:xfrm>
            <a:off x="48133" y="5575663"/>
            <a:ext cx="2451820" cy="191349"/>
          </a:xfrm>
          <a:prstGeom prst="roundRect">
            <a:avLst>
              <a:gd name="adj" fmla="val 23594"/>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8" name="Rectangle: Rounded Corners 487">
            <a:extLst>
              <a:ext uri="{FF2B5EF4-FFF2-40B4-BE49-F238E27FC236}">
                <a16:creationId xmlns:a16="http://schemas.microsoft.com/office/drawing/2014/main" id="{4BDCF8F6-874F-7E07-7E73-91F2F969A68A}"/>
              </a:ext>
            </a:extLst>
          </p:cNvPr>
          <p:cNvSpPr/>
          <p:nvPr/>
        </p:nvSpPr>
        <p:spPr>
          <a:xfrm>
            <a:off x="48131" y="5575663"/>
            <a:ext cx="2451821" cy="863236"/>
          </a:xfrm>
          <a:prstGeom prst="roundRect">
            <a:avLst>
              <a:gd name="adj" fmla="val 2511"/>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9" name="Content Placeholder 1">
            <a:extLst>
              <a:ext uri="{FF2B5EF4-FFF2-40B4-BE49-F238E27FC236}">
                <a16:creationId xmlns:a16="http://schemas.microsoft.com/office/drawing/2014/main" id="{03D4A262-6586-FAE5-B6C8-3C063C08FF3D}"/>
              </a:ext>
            </a:extLst>
          </p:cNvPr>
          <p:cNvSpPr txBox="1">
            <a:spLocks/>
          </p:cNvSpPr>
          <p:nvPr/>
        </p:nvSpPr>
        <p:spPr>
          <a:xfrm>
            <a:off x="48131" y="5738097"/>
            <a:ext cx="2451821" cy="70773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0"/>
              </a:spcBef>
              <a:buFont typeface="Arial" panose="020B0604020202020204" pitchFamily="34" charset="0"/>
              <a:buNone/>
            </a:pPr>
            <a:r>
              <a:rPr lang="en-SG" sz="800" i="1" dirty="0"/>
              <a:t>The prompt must first start with “A &lt;</a:t>
            </a:r>
            <a:r>
              <a:rPr lang="en-SG" sz="800" i="1" dirty="0" err="1"/>
              <a:t>task_i</a:t>
            </a:r>
            <a:r>
              <a:rPr lang="en-SG" sz="800" i="1" dirty="0"/>
              <a:t>&gt; in the shape of” and end with a full stop. Predict the &lt;</a:t>
            </a:r>
            <a:r>
              <a:rPr lang="en-SG" sz="800" i="1" dirty="0" err="1"/>
              <a:t>task_i</a:t>
            </a:r>
            <a:r>
              <a:rPr lang="en-SG" sz="800" i="1" dirty="0"/>
              <a:t>&gt; fitness score for the generated 3D &lt;</a:t>
            </a:r>
            <a:r>
              <a:rPr lang="en-SG" sz="800" i="1" dirty="0" err="1"/>
              <a:t>task_i</a:t>
            </a:r>
            <a:r>
              <a:rPr lang="en-SG" sz="800" i="1" dirty="0"/>
              <a:t>&gt; object using the prompt.</a:t>
            </a:r>
          </a:p>
          <a:p>
            <a:pPr marL="0" indent="0" algn="just">
              <a:lnSpc>
                <a:spcPct val="100000"/>
              </a:lnSpc>
              <a:spcBef>
                <a:spcPts val="0"/>
              </a:spcBef>
              <a:buFont typeface="Arial" panose="020B0604020202020204" pitchFamily="34" charset="0"/>
              <a:buNone/>
            </a:pPr>
            <a:r>
              <a:rPr lang="en-SG" sz="800" i="1" dirty="0"/>
              <a:t>Can you generate &lt;K=N / </a:t>
            </a:r>
            <a:r>
              <a:rPr lang="en-SG" sz="800" i="1" dirty="0" err="1"/>
              <a:t>num_task</a:t>
            </a:r>
            <a:r>
              <a:rPr lang="en-SG" sz="800" i="1" dirty="0"/>
              <a:t>&gt; prompts?</a:t>
            </a:r>
          </a:p>
        </p:txBody>
      </p:sp>
      <p:sp>
        <p:nvSpPr>
          <p:cNvPr id="490" name="TextBox 489">
            <a:extLst>
              <a:ext uri="{FF2B5EF4-FFF2-40B4-BE49-F238E27FC236}">
                <a16:creationId xmlns:a16="http://schemas.microsoft.com/office/drawing/2014/main" id="{3C68BAB8-2082-50DB-61B9-ADEFC0BE8335}"/>
              </a:ext>
            </a:extLst>
          </p:cNvPr>
          <p:cNvSpPr txBox="1"/>
          <p:nvPr/>
        </p:nvSpPr>
        <p:spPr>
          <a:xfrm>
            <a:off x="32043" y="5548955"/>
            <a:ext cx="2240782" cy="261610"/>
          </a:xfrm>
          <a:prstGeom prst="rect">
            <a:avLst/>
          </a:prstGeom>
          <a:noFill/>
        </p:spPr>
        <p:txBody>
          <a:bodyPr wrap="square" rtlCol="0">
            <a:spAutoFit/>
          </a:bodyPr>
          <a:lstStyle/>
          <a:p>
            <a:r>
              <a:rPr lang="en-SG" sz="1050" b="1" dirty="0">
                <a:solidFill>
                  <a:schemeClr val="bg1"/>
                </a:solidFill>
              </a:rPr>
              <a:t>Prompt Initialization</a:t>
            </a:r>
          </a:p>
        </p:txBody>
      </p:sp>
      <p:sp>
        <p:nvSpPr>
          <p:cNvPr id="491" name="Rectangle: Rounded Corners 490">
            <a:extLst>
              <a:ext uri="{FF2B5EF4-FFF2-40B4-BE49-F238E27FC236}">
                <a16:creationId xmlns:a16="http://schemas.microsoft.com/office/drawing/2014/main" id="{CBAA3DF8-106B-DF60-CA44-6B9CB21B3D28}"/>
              </a:ext>
            </a:extLst>
          </p:cNvPr>
          <p:cNvSpPr/>
          <p:nvPr/>
        </p:nvSpPr>
        <p:spPr>
          <a:xfrm>
            <a:off x="4081097" y="4041340"/>
            <a:ext cx="2218055" cy="212505"/>
          </a:xfrm>
          <a:prstGeom prst="roundRect">
            <a:avLst>
              <a:gd name="adj" fmla="val 23594"/>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92" name="Rectangle: Rounded Corners 491">
            <a:extLst>
              <a:ext uri="{FF2B5EF4-FFF2-40B4-BE49-F238E27FC236}">
                <a16:creationId xmlns:a16="http://schemas.microsoft.com/office/drawing/2014/main" id="{AC91F755-F79B-E9D2-0C12-76DBCB56FD90}"/>
              </a:ext>
            </a:extLst>
          </p:cNvPr>
          <p:cNvSpPr/>
          <p:nvPr/>
        </p:nvSpPr>
        <p:spPr>
          <a:xfrm>
            <a:off x="4082270" y="4041340"/>
            <a:ext cx="2216881" cy="2397559"/>
          </a:xfrm>
          <a:prstGeom prst="roundRect">
            <a:avLst>
              <a:gd name="adj" fmla="val 2511"/>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93" name="Content Placeholder 1">
            <a:extLst>
              <a:ext uri="{FF2B5EF4-FFF2-40B4-BE49-F238E27FC236}">
                <a16:creationId xmlns:a16="http://schemas.microsoft.com/office/drawing/2014/main" id="{B3A493B7-65D2-16FB-738C-9BD5D80927EB}"/>
              </a:ext>
            </a:extLst>
          </p:cNvPr>
          <p:cNvSpPr txBox="1">
            <a:spLocks/>
          </p:cNvSpPr>
          <p:nvPr/>
        </p:nvSpPr>
        <p:spPr>
          <a:xfrm>
            <a:off x="4052954" y="4253845"/>
            <a:ext cx="2275534" cy="21850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0"/>
              </a:spcBef>
              <a:buNone/>
            </a:pPr>
            <a:r>
              <a:rPr lang="en-SG" sz="800" dirty="0"/>
              <a:t>Please follow the instructions step-by-step to generate a new prompt.</a:t>
            </a:r>
          </a:p>
          <a:p>
            <a:pPr marL="357188" indent="-357188">
              <a:spcBef>
                <a:spcPts val="0"/>
              </a:spcBef>
              <a:buNone/>
            </a:pPr>
            <a:r>
              <a:rPr lang="en-SG" sz="800" b="1" dirty="0"/>
              <a:t>Step 1:</a:t>
            </a:r>
            <a:r>
              <a:rPr lang="en-SG" sz="800" dirty="0"/>
              <a:t>   Reflect, on your previous prompts, why and how each prompt yields its fitness score, &lt;</a:t>
            </a:r>
            <a:r>
              <a:rPr lang="en-SG" sz="800" i="1" dirty="0"/>
              <a:t>objective</a:t>
            </a:r>
            <a:r>
              <a:rPr lang="en-SG" sz="800" dirty="0"/>
              <a:t>&gt; value, 3D volume value.</a:t>
            </a:r>
          </a:p>
          <a:p>
            <a:pPr marL="357188" indent="-357188">
              <a:spcBef>
                <a:spcPts val="0"/>
              </a:spcBef>
              <a:buNone/>
            </a:pPr>
            <a:r>
              <a:rPr lang="en-SG" sz="800" b="1" dirty="0"/>
              <a:t>Step 2:</a:t>
            </a:r>
            <a:r>
              <a:rPr lang="en-SG" sz="800" dirty="0"/>
              <a:t>   R</a:t>
            </a:r>
            <a:r>
              <a:rPr lang="en-SG" sz="800" i="1" dirty="0"/>
              <a:t>andomly select any &lt;</a:t>
            </a:r>
            <a:r>
              <a:rPr lang="en-SG" sz="800" i="1" dirty="0" err="1"/>
              <a:t>task_i</a:t>
            </a:r>
            <a:r>
              <a:rPr lang="en-SG" sz="800" i="1" dirty="0"/>
              <a:t>&gt; prompt</a:t>
            </a:r>
            <a:r>
              <a:rPr lang="en-SG" sz="800" dirty="0"/>
              <a:t>.</a:t>
            </a:r>
          </a:p>
          <a:p>
            <a:pPr marL="357188" indent="-357188">
              <a:spcBef>
                <a:spcPts val="0"/>
              </a:spcBef>
              <a:buNone/>
            </a:pPr>
            <a:r>
              <a:rPr lang="en-SG" sz="800" b="1" dirty="0"/>
              <a:t>Step 3:</a:t>
            </a:r>
            <a:r>
              <a:rPr lang="en-SG" sz="800" dirty="0"/>
              <a:t>   Generate a new prompt by mutating the prompt chosen in Step 2. You can mutate the generated prompt by replacing any words with other words that will yield a 3D &lt;</a:t>
            </a:r>
            <a:r>
              <a:rPr lang="en-SG" sz="800" i="1" dirty="0" err="1"/>
              <a:t>task_i</a:t>
            </a:r>
            <a:r>
              <a:rPr lang="en-SG" sz="800" dirty="0"/>
              <a:t>&gt; object with a better &lt;</a:t>
            </a:r>
            <a:r>
              <a:rPr lang="en-SG" sz="800" i="1" dirty="0" err="1"/>
              <a:t>task_i</a:t>
            </a:r>
            <a:r>
              <a:rPr lang="en-SG" sz="800" dirty="0"/>
              <a:t>&gt; fitness score than the prompt chosen in Step 2. The prompt must first start with "A &lt;</a:t>
            </a:r>
            <a:r>
              <a:rPr lang="en-SG" sz="800" i="1" dirty="0" err="1"/>
              <a:t>task_i</a:t>
            </a:r>
            <a:r>
              <a:rPr lang="en-SG" sz="800" dirty="0"/>
              <a:t>&gt; in the shape of" and ends with a full stop. </a:t>
            </a:r>
          </a:p>
          <a:p>
            <a:pPr marL="357188" indent="-357188">
              <a:spcBef>
                <a:spcPts val="0"/>
              </a:spcBef>
              <a:buNone/>
            </a:pPr>
            <a:r>
              <a:rPr lang="en-SG" sz="800" b="1" dirty="0"/>
              <a:t>Step 4:</a:t>
            </a:r>
            <a:r>
              <a:rPr lang="en-SG" sz="800" dirty="0"/>
              <a:t>   Keep the generated prompt in Step 3. Repeat step 1 to 3 until you have &lt;</a:t>
            </a:r>
            <a:r>
              <a:rPr lang="en-SG" sz="800" i="1" dirty="0"/>
              <a:t>N</a:t>
            </a:r>
            <a:r>
              <a:rPr lang="en-SG" sz="800" dirty="0"/>
              <a:t>&gt; generated prompts.</a:t>
            </a:r>
          </a:p>
        </p:txBody>
      </p:sp>
      <p:sp>
        <p:nvSpPr>
          <p:cNvPr id="494" name="TextBox 493">
            <a:extLst>
              <a:ext uri="{FF2B5EF4-FFF2-40B4-BE49-F238E27FC236}">
                <a16:creationId xmlns:a16="http://schemas.microsoft.com/office/drawing/2014/main" id="{8410B9FE-63C2-02BA-17DA-8CFCD62F89D1}"/>
              </a:ext>
            </a:extLst>
          </p:cNvPr>
          <p:cNvSpPr txBox="1"/>
          <p:nvPr/>
        </p:nvSpPr>
        <p:spPr>
          <a:xfrm>
            <a:off x="4081098" y="4014632"/>
            <a:ext cx="2218052" cy="261610"/>
          </a:xfrm>
          <a:prstGeom prst="rect">
            <a:avLst/>
          </a:prstGeom>
          <a:noFill/>
        </p:spPr>
        <p:txBody>
          <a:bodyPr wrap="square" rtlCol="0">
            <a:spAutoFit/>
          </a:bodyPr>
          <a:lstStyle/>
          <a:p>
            <a:r>
              <a:rPr lang="en-SG" sz="1050" b="1" dirty="0">
                <a:solidFill>
                  <a:schemeClr val="bg1"/>
                </a:solidFill>
              </a:rPr>
              <a:t>Self-Mating</a:t>
            </a:r>
          </a:p>
        </p:txBody>
      </p:sp>
      <p:sp>
        <p:nvSpPr>
          <p:cNvPr id="495" name="Content Placeholder 1">
            <a:extLst>
              <a:ext uri="{FF2B5EF4-FFF2-40B4-BE49-F238E27FC236}">
                <a16:creationId xmlns:a16="http://schemas.microsoft.com/office/drawing/2014/main" id="{03559785-774A-ED5A-95AB-19E56300B4DB}"/>
              </a:ext>
            </a:extLst>
          </p:cNvPr>
          <p:cNvSpPr txBox="1">
            <a:spLocks/>
          </p:cNvSpPr>
          <p:nvPr/>
        </p:nvSpPr>
        <p:spPr>
          <a:xfrm>
            <a:off x="6296139" y="4253845"/>
            <a:ext cx="3089276" cy="21850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0"/>
              </a:spcBef>
              <a:buNone/>
            </a:pPr>
            <a:r>
              <a:rPr lang="en-SG" sz="800" dirty="0"/>
              <a:t>Please follow the instructions step-by-step to generate a new prompt.</a:t>
            </a:r>
          </a:p>
          <a:p>
            <a:pPr marL="357188" indent="-357188">
              <a:spcBef>
                <a:spcPts val="0"/>
              </a:spcBef>
              <a:buNone/>
            </a:pPr>
            <a:endParaRPr lang="en-SG" sz="800" b="1" dirty="0"/>
          </a:p>
          <a:p>
            <a:pPr marL="357188" indent="-357188">
              <a:spcBef>
                <a:spcPts val="0"/>
              </a:spcBef>
              <a:buNone/>
            </a:pPr>
            <a:r>
              <a:rPr lang="en-SG" sz="800" b="1" dirty="0"/>
              <a:t>Step 1:   </a:t>
            </a:r>
            <a:r>
              <a:rPr lang="en-SG" sz="800" dirty="0"/>
              <a:t>Reflect, on your previous prompts, why and how each prompt yields its fitness score, &lt;</a:t>
            </a:r>
            <a:r>
              <a:rPr lang="en-SG" sz="800" i="1" dirty="0"/>
              <a:t>aerodynamics</a:t>
            </a:r>
            <a:r>
              <a:rPr lang="en-SG" sz="800" dirty="0"/>
              <a:t>&gt; value, 3D volume value.</a:t>
            </a:r>
          </a:p>
          <a:p>
            <a:pPr marL="357188" indent="-357188">
              <a:spcBef>
                <a:spcPts val="0"/>
              </a:spcBef>
              <a:buNone/>
            </a:pPr>
            <a:r>
              <a:rPr lang="en-SG" sz="800" b="1" dirty="0"/>
              <a:t>Step 2:   </a:t>
            </a:r>
            <a:r>
              <a:rPr lang="en-SG" sz="800" dirty="0"/>
              <a:t>R</a:t>
            </a:r>
            <a:r>
              <a:rPr lang="en-SG" sz="800" i="1" dirty="0"/>
              <a:t>andomly select any &lt;</a:t>
            </a:r>
            <a:r>
              <a:rPr lang="en-SG" sz="800" i="1" dirty="0" err="1"/>
              <a:t>task_i</a:t>
            </a:r>
            <a:r>
              <a:rPr lang="en-SG" sz="800" i="1" dirty="0"/>
              <a:t>&gt; prompt and select another prompt not in the &lt;</a:t>
            </a:r>
            <a:r>
              <a:rPr lang="en-SG" sz="800" i="1" dirty="0" err="1"/>
              <a:t>task_i</a:t>
            </a:r>
            <a:r>
              <a:rPr lang="en-SG" sz="800" i="1" dirty="0"/>
              <a:t>&gt; prompts list</a:t>
            </a:r>
            <a:r>
              <a:rPr lang="en-SG" sz="800" dirty="0"/>
              <a:t>. </a:t>
            </a:r>
          </a:p>
          <a:p>
            <a:pPr marL="357188" indent="-357188">
              <a:spcBef>
                <a:spcPts val="0"/>
              </a:spcBef>
              <a:buNone/>
            </a:pPr>
            <a:r>
              <a:rPr lang="en-SG" sz="800" b="1" dirty="0"/>
              <a:t>Step 3:   </a:t>
            </a:r>
            <a:r>
              <a:rPr lang="en-SG" sz="800" dirty="0"/>
              <a:t>Generate a new prompt by crossover the prompts chosen in Step 2. You can crossover two prompts by taking any sub-words in one prompt and combine with any sub-words in the other prompt.</a:t>
            </a:r>
          </a:p>
          <a:p>
            <a:pPr marL="357188" indent="-357188">
              <a:spcBef>
                <a:spcPts val="0"/>
              </a:spcBef>
              <a:buNone/>
            </a:pPr>
            <a:r>
              <a:rPr lang="en-SG" sz="800" b="1" dirty="0"/>
              <a:t>Step 4:   </a:t>
            </a:r>
            <a:r>
              <a:rPr lang="en-SG" sz="800" dirty="0"/>
              <a:t>Generate a new prompt by mutating the prompt generated in Step 3. You can mutate the generated prompt by replacing any words with other words that will yield a 3D &lt;</a:t>
            </a:r>
            <a:r>
              <a:rPr lang="en-SG" sz="800" i="1" dirty="0" err="1"/>
              <a:t>task_i</a:t>
            </a:r>
            <a:r>
              <a:rPr lang="en-SG" sz="800" dirty="0"/>
              <a:t>&gt; object with a better &lt;</a:t>
            </a:r>
            <a:r>
              <a:rPr lang="en-SG" sz="800" i="1" dirty="0" err="1"/>
              <a:t>task_i</a:t>
            </a:r>
            <a:r>
              <a:rPr lang="en-SG" sz="800" dirty="0"/>
              <a:t>&gt; fitness score than the two prompts chosen in Step 2. The prompt must first start with "A &lt;</a:t>
            </a:r>
            <a:r>
              <a:rPr lang="en-SG" sz="800" i="1" dirty="0" err="1"/>
              <a:t>task_i</a:t>
            </a:r>
            <a:r>
              <a:rPr lang="en-SG" sz="800" dirty="0"/>
              <a:t>&gt; in the shape of" and ends with a full stop. </a:t>
            </a:r>
          </a:p>
          <a:p>
            <a:pPr marL="357188" indent="-357188">
              <a:spcBef>
                <a:spcPts val="0"/>
              </a:spcBef>
              <a:buNone/>
            </a:pPr>
            <a:r>
              <a:rPr lang="en-SG" sz="800" b="1" dirty="0"/>
              <a:t>Step 5:   </a:t>
            </a:r>
            <a:r>
              <a:rPr lang="en-SG" sz="800" dirty="0"/>
              <a:t>Keep the generated prompt in Step 4. Repeat step 1 to 4 until you have &lt;</a:t>
            </a:r>
            <a:r>
              <a:rPr lang="en-SG" sz="800" i="1" dirty="0"/>
              <a:t>N</a:t>
            </a:r>
            <a:r>
              <a:rPr lang="en-SG" sz="800" dirty="0"/>
              <a:t>&gt; generated prompts.</a:t>
            </a:r>
          </a:p>
        </p:txBody>
      </p:sp>
      <p:sp>
        <p:nvSpPr>
          <p:cNvPr id="496" name="Content Placeholder 1">
            <a:extLst>
              <a:ext uri="{FF2B5EF4-FFF2-40B4-BE49-F238E27FC236}">
                <a16:creationId xmlns:a16="http://schemas.microsoft.com/office/drawing/2014/main" id="{57EBDC72-A4DD-4249-E2FB-47EBB77957BC}"/>
              </a:ext>
            </a:extLst>
          </p:cNvPr>
          <p:cNvSpPr txBox="1">
            <a:spLocks/>
          </p:cNvSpPr>
          <p:nvPr/>
        </p:nvSpPr>
        <p:spPr>
          <a:xfrm>
            <a:off x="9344154" y="4260247"/>
            <a:ext cx="2784846" cy="21786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0"/>
              </a:spcBef>
              <a:buNone/>
            </a:pPr>
            <a:r>
              <a:rPr lang="en-SG" sz="800" dirty="0"/>
              <a:t>Please follow the instructions step-by-step to generate a new prompt.</a:t>
            </a:r>
          </a:p>
          <a:p>
            <a:pPr marL="357188" indent="-357188">
              <a:spcBef>
                <a:spcPts val="0"/>
              </a:spcBef>
              <a:buNone/>
            </a:pPr>
            <a:r>
              <a:rPr lang="en-SG" sz="800" b="1" dirty="0"/>
              <a:t>Step 1:</a:t>
            </a:r>
            <a:r>
              <a:rPr lang="en-SG" sz="800" dirty="0"/>
              <a:t>   Reflect, on your previous prompts, why and how each prompt yields its fitness score, &lt;</a:t>
            </a:r>
            <a:r>
              <a:rPr lang="en-SG" sz="800" i="1" dirty="0"/>
              <a:t>aerodynamics</a:t>
            </a:r>
            <a:r>
              <a:rPr lang="en-SG" sz="800" dirty="0"/>
              <a:t>&gt; value, 3D volume value.</a:t>
            </a:r>
          </a:p>
          <a:p>
            <a:pPr marL="357188" indent="-357188">
              <a:spcBef>
                <a:spcPts val="0"/>
              </a:spcBef>
              <a:buNone/>
            </a:pPr>
            <a:r>
              <a:rPr lang="en-SG" sz="800" b="1" dirty="0"/>
              <a:t>Step 2:</a:t>
            </a:r>
            <a:r>
              <a:rPr lang="en-SG" sz="800" dirty="0"/>
              <a:t>   R</a:t>
            </a:r>
            <a:r>
              <a:rPr lang="en-SG" sz="800" i="1" dirty="0"/>
              <a:t>andomly select any two &lt;</a:t>
            </a:r>
            <a:r>
              <a:rPr lang="en-SG" sz="800" i="1" dirty="0" err="1"/>
              <a:t>task_i</a:t>
            </a:r>
            <a:r>
              <a:rPr lang="en-SG" sz="800" i="1" dirty="0"/>
              <a:t>&gt; prompts</a:t>
            </a:r>
            <a:r>
              <a:rPr lang="en-SG" sz="800" dirty="0"/>
              <a:t>.</a:t>
            </a:r>
          </a:p>
          <a:p>
            <a:pPr marL="357188" indent="-357188">
              <a:spcBef>
                <a:spcPts val="0"/>
              </a:spcBef>
              <a:buNone/>
            </a:pPr>
            <a:r>
              <a:rPr lang="en-SG" sz="800" b="1" dirty="0"/>
              <a:t>Step 3:</a:t>
            </a:r>
            <a:r>
              <a:rPr lang="en-SG" sz="800" dirty="0"/>
              <a:t>   Generate a new prompt by crossover the prompts chosen in Step 2. You can crossover two prompts by taking any sub-words in one prompt and combine with any sub-words in the other prompt.</a:t>
            </a:r>
          </a:p>
          <a:p>
            <a:pPr marL="357188" indent="-357188">
              <a:spcBef>
                <a:spcPts val="0"/>
              </a:spcBef>
              <a:buNone/>
            </a:pPr>
            <a:r>
              <a:rPr lang="en-SG" sz="800" b="1" dirty="0"/>
              <a:t>Step 4:</a:t>
            </a:r>
            <a:r>
              <a:rPr lang="en-SG" sz="800" dirty="0"/>
              <a:t>   Generate a new prompt by mutating the prompt generated in Step 3. You can mutate the generated prompt by replacing any words with other words that will yield a 3D &lt;</a:t>
            </a:r>
            <a:r>
              <a:rPr lang="en-SG" sz="800" i="1" dirty="0" err="1"/>
              <a:t>task_i</a:t>
            </a:r>
            <a:r>
              <a:rPr lang="en-SG" sz="800" dirty="0"/>
              <a:t>&gt; object with a better &lt;</a:t>
            </a:r>
            <a:r>
              <a:rPr lang="en-SG" sz="800" i="1" dirty="0" err="1"/>
              <a:t>task_i</a:t>
            </a:r>
            <a:r>
              <a:rPr lang="en-SG" sz="800" dirty="0"/>
              <a:t>&gt; fitness score than the two prompts chosen in Step 2. The prompt must first start with "A &lt;</a:t>
            </a:r>
            <a:r>
              <a:rPr lang="en-SG" sz="800" i="1" dirty="0" err="1"/>
              <a:t>task_i</a:t>
            </a:r>
            <a:r>
              <a:rPr lang="en-SG" sz="800" dirty="0"/>
              <a:t>&gt; in the shape of" and ends with a full stop. </a:t>
            </a:r>
          </a:p>
          <a:p>
            <a:pPr marL="357188" indent="-357188">
              <a:spcBef>
                <a:spcPts val="0"/>
              </a:spcBef>
              <a:buNone/>
            </a:pPr>
            <a:r>
              <a:rPr lang="en-SG" sz="800" b="1" dirty="0"/>
              <a:t>Step 5:</a:t>
            </a:r>
            <a:r>
              <a:rPr lang="en-SG" sz="800" dirty="0"/>
              <a:t>   Keep the generated prompt in Step 4. Repeat step 1 to 4 until you have &lt;</a:t>
            </a:r>
            <a:r>
              <a:rPr lang="en-SG" sz="800" i="1" dirty="0"/>
              <a:t>N</a:t>
            </a:r>
            <a:r>
              <a:rPr lang="en-SG" sz="800" dirty="0"/>
              <a:t>&gt; generated prompts.</a:t>
            </a:r>
          </a:p>
        </p:txBody>
      </p:sp>
      <p:sp>
        <p:nvSpPr>
          <p:cNvPr id="519" name="Rectangle: Rounded Corners 518">
            <a:extLst>
              <a:ext uri="{FF2B5EF4-FFF2-40B4-BE49-F238E27FC236}">
                <a16:creationId xmlns:a16="http://schemas.microsoft.com/office/drawing/2014/main" id="{03A42A27-D011-FF95-1337-4AFD536C3FCB}"/>
              </a:ext>
            </a:extLst>
          </p:cNvPr>
          <p:cNvSpPr/>
          <p:nvPr/>
        </p:nvSpPr>
        <p:spPr>
          <a:xfrm>
            <a:off x="6343621" y="4049229"/>
            <a:ext cx="3011769" cy="211018"/>
          </a:xfrm>
          <a:prstGeom prst="roundRect">
            <a:avLst>
              <a:gd name="adj" fmla="val 23594"/>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20" name="Rectangle: Rounded Corners 519">
            <a:extLst>
              <a:ext uri="{FF2B5EF4-FFF2-40B4-BE49-F238E27FC236}">
                <a16:creationId xmlns:a16="http://schemas.microsoft.com/office/drawing/2014/main" id="{86C0035E-B73B-8E44-8551-10F8DBE45A64}"/>
              </a:ext>
            </a:extLst>
          </p:cNvPr>
          <p:cNvSpPr/>
          <p:nvPr/>
        </p:nvSpPr>
        <p:spPr>
          <a:xfrm>
            <a:off x="6335789" y="4040916"/>
            <a:ext cx="3019602" cy="2409161"/>
          </a:xfrm>
          <a:prstGeom prst="roundRect">
            <a:avLst>
              <a:gd name="adj" fmla="val 2511"/>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21" name="TextBox 520">
            <a:extLst>
              <a:ext uri="{FF2B5EF4-FFF2-40B4-BE49-F238E27FC236}">
                <a16:creationId xmlns:a16="http://schemas.microsoft.com/office/drawing/2014/main" id="{39138E74-26B8-7A06-E494-0503BEB7CD39}"/>
              </a:ext>
            </a:extLst>
          </p:cNvPr>
          <p:cNvSpPr txBox="1"/>
          <p:nvPr/>
        </p:nvSpPr>
        <p:spPr>
          <a:xfrm>
            <a:off x="6343623" y="4032045"/>
            <a:ext cx="3047666" cy="246221"/>
          </a:xfrm>
          <a:prstGeom prst="rect">
            <a:avLst/>
          </a:prstGeom>
          <a:noFill/>
        </p:spPr>
        <p:txBody>
          <a:bodyPr wrap="square" rtlCol="0">
            <a:spAutoFit/>
          </a:bodyPr>
          <a:lstStyle/>
          <a:p>
            <a:r>
              <a:rPr lang="en-SG" sz="1000" b="1" dirty="0">
                <a:solidFill>
                  <a:schemeClr val="bg1"/>
                </a:solidFill>
              </a:rPr>
              <a:t>Inter-Tasks Mating (Implicit Genetic Transfer)</a:t>
            </a:r>
          </a:p>
        </p:txBody>
      </p:sp>
      <p:sp>
        <p:nvSpPr>
          <p:cNvPr id="535" name="Rectangle: Rounded Corners 534">
            <a:extLst>
              <a:ext uri="{FF2B5EF4-FFF2-40B4-BE49-F238E27FC236}">
                <a16:creationId xmlns:a16="http://schemas.microsoft.com/office/drawing/2014/main" id="{34D76EBC-829B-732D-72F2-195BF0DC3847}"/>
              </a:ext>
            </a:extLst>
          </p:cNvPr>
          <p:cNvSpPr/>
          <p:nvPr/>
        </p:nvSpPr>
        <p:spPr>
          <a:xfrm>
            <a:off x="9392460" y="4039752"/>
            <a:ext cx="2746504" cy="211472"/>
          </a:xfrm>
          <a:prstGeom prst="roundRect">
            <a:avLst>
              <a:gd name="adj" fmla="val 23594"/>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36" name="Rectangle: Rounded Corners 535">
            <a:extLst>
              <a:ext uri="{FF2B5EF4-FFF2-40B4-BE49-F238E27FC236}">
                <a16:creationId xmlns:a16="http://schemas.microsoft.com/office/drawing/2014/main" id="{DA029402-98CF-8FD0-6232-6FE121357D3B}"/>
              </a:ext>
            </a:extLst>
          </p:cNvPr>
          <p:cNvSpPr/>
          <p:nvPr/>
        </p:nvSpPr>
        <p:spPr>
          <a:xfrm>
            <a:off x="9392461" y="4065824"/>
            <a:ext cx="2746504" cy="2383799"/>
          </a:xfrm>
          <a:prstGeom prst="roundRect">
            <a:avLst>
              <a:gd name="adj" fmla="val 2511"/>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37" name="TextBox 536">
            <a:extLst>
              <a:ext uri="{FF2B5EF4-FFF2-40B4-BE49-F238E27FC236}">
                <a16:creationId xmlns:a16="http://schemas.microsoft.com/office/drawing/2014/main" id="{29B15DF1-D301-99CD-1FF1-49F46C120783}"/>
              </a:ext>
            </a:extLst>
          </p:cNvPr>
          <p:cNvSpPr txBox="1"/>
          <p:nvPr/>
        </p:nvSpPr>
        <p:spPr>
          <a:xfrm>
            <a:off x="9389542" y="4027528"/>
            <a:ext cx="2746504" cy="253916"/>
          </a:xfrm>
          <a:prstGeom prst="rect">
            <a:avLst/>
          </a:prstGeom>
          <a:noFill/>
        </p:spPr>
        <p:txBody>
          <a:bodyPr wrap="square" rtlCol="0">
            <a:spAutoFit/>
          </a:bodyPr>
          <a:lstStyle/>
          <a:p>
            <a:r>
              <a:rPr lang="en-SG" sz="1000" b="1" dirty="0">
                <a:solidFill>
                  <a:schemeClr val="bg1"/>
                </a:solidFill>
              </a:rPr>
              <a:t>Intra-Task Mating</a:t>
            </a:r>
          </a:p>
        </p:txBody>
      </p:sp>
      <p:sp>
        <p:nvSpPr>
          <p:cNvPr id="550" name="文本框 46">
            <a:extLst>
              <a:ext uri="{FF2B5EF4-FFF2-40B4-BE49-F238E27FC236}">
                <a16:creationId xmlns:a16="http://schemas.microsoft.com/office/drawing/2014/main" id="{29798F0D-12E9-6BA5-9291-6A8D47042742}"/>
              </a:ext>
            </a:extLst>
          </p:cNvPr>
          <p:cNvSpPr txBox="1"/>
          <p:nvPr/>
        </p:nvSpPr>
        <p:spPr>
          <a:xfrm rot="10800000">
            <a:off x="9563458" y="2916473"/>
            <a:ext cx="362636" cy="307777"/>
          </a:xfrm>
          <a:prstGeom prst="rect">
            <a:avLst/>
          </a:prstGeom>
          <a:noFill/>
        </p:spPr>
        <p:txBody>
          <a:bodyPr wrap="square">
            <a:spAutoFit/>
          </a:bodyPr>
          <a:lstStyle/>
          <a:p>
            <a:pPr algn="ctr"/>
            <a:r>
              <a:rPr lang="en-US" altLang="zh-CN" sz="1400" b="1" i="1" dirty="0">
                <a:solidFill>
                  <a:srgbClr val="0D0D0D"/>
                </a:solidFill>
                <a:effectLst/>
                <a:latin typeface="Söhne"/>
              </a:rPr>
              <a:t>…</a:t>
            </a:r>
            <a:endParaRPr lang="zh-CN" altLang="en-US" sz="1400" i="1" dirty="0"/>
          </a:p>
        </p:txBody>
      </p:sp>
      <p:sp>
        <p:nvSpPr>
          <p:cNvPr id="551" name="文本框 46">
            <a:extLst>
              <a:ext uri="{FF2B5EF4-FFF2-40B4-BE49-F238E27FC236}">
                <a16:creationId xmlns:a16="http://schemas.microsoft.com/office/drawing/2014/main" id="{6B47C262-84ED-41A0-C6FD-E7469302F202}"/>
              </a:ext>
            </a:extLst>
          </p:cNvPr>
          <p:cNvSpPr txBox="1"/>
          <p:nvPr/>
        </p:nvSpPr>
        <p:spPr>
          <a:xfrm rot="13011572">
            <a:off x="9451197" y="2649208"/>
            <a:ext cx="362636" cy="307777"/>
          </a:xfrm>
          <a:prstGeom prst="rect">
            <a:avLst/>
          </a:prstGeom>
          <a:noFill/>
        </p:spPr>
        <p:txBody>
          <a:bodyPr wrap="square">
            <a:spAutoFit/>
          </a:bodyPr>
          <a:lstStyle/>
          <a:p>
            <a:pPr algn="ctr"/>
            <a:r>
              <a:rPr lang="en-US" altLang="zh-CN" sz="1400" b="1" i="1" dirty="0">
                <a:solidFill>
                  <a:srgbClr val="0D0D0D"/>
                </a:solidFill>
                <a:effectLst/>
                <a:latin typeface="Söhne"/>
              </a:rPr>
              <a:t>…</a:t>
            </a:r>
            <a:endParaRPr lang="zh-CN" altLang="en-US" sz="1400" i="1" dirty="0"/>
          </a:p>
        </p:txBody>
      </p:sp>
      <p:sp>
        <p:nvSpPr>
          <p:cNvPr id="552" name="文本框 46">
            <a:extLst>
              <a:ext uri="{FF2B5EF4-FFF2-40B4-BE49-F238E27FC236}">
                <a16:creationId xmlns:a16="http://schemas.microsoft.com/office/drawing/2014/main" id="{2FBF6B00-18F4-D4B7-0839-DE8A57B22A51}"/>
              </a:ext>
            </a:extLst>
          </p:cNvPr>
          <p:cNvSpPr txBox="1"/>
          <p:nvPr/>
        </p:nvSpPr>
        <p:spPr>
          <a:xfrm rot="16200000">
            <a:off x="9206040" y="2693156"/>
            <a:ext cx="362636" cy="307777"/>
          </a:xfrm>
          <a:prstGeom prst="rect">
            <a:avLst/>
          </a:prstGeom>
          <a:noFill/>
        </p:spPr>
        <p:txBody>
          <a:bodyPr wrap="square">
            <a:spAutoFit/>
          </a:bodyPr>
          <a:lstStyle/>
          <a:p>
            <a:pPr algn="ctr"/>
            <a:r>
              <a:rPr lang="en-US" altLang="zh-CN" sz="1400" b="1" i="1" dirty="0">
                <a:solidFill>
                  <a:srgbClr val="0D0D0D"/>
                </a:solidFill>
                <a:effectLst/>
                <a:latin typeface="Söhne"/>
              </a:rPr>
              <a:t>…</a:t>
            </a:r>
            <a:endParaRPr lang="zh-CN" altLang="en-US" sz="1400" i="1" dirty="0"/>
          </a:p>
        </p:txBody>
      </p:sp>
      <p:sp>
        <p:nvSpPr>
          <p:cNvPr id="11" name="Slide Number Placeholder 3">
            <a:extLst>
              <a:ext uri="{FF2B5EF4-FFF2-40B4-BE49-F238E27FC236}">
                <a16:creationId xmlns:a16="http://schemas.microsoft.com/office/drawing/2014/main" id="{E7C1D7D8-9872-84E8-DB57-9D4E56CE46C5}"/>
              </a:ext>
            </a:extLst>
          </p:cNvPr>
          <p:cNvSpPr txBox="1">
            <a:spLocks/>
          </p:cNvSpPr>
          <p:nvPr/>
        </p:nvSpPr>
        <p:spPr>
          <a:xfrm>
            <a:off x="6008688" y="6496050"/>
            <a:ext cx="460375" cy="330200"/>
          </a:xfrm>
          <a:prstGeom prst="rect">
            <a:avLst/>
          </a:prstGeom>
        </p:spPr>
        <p:txBody>
          <a:bodyPr/>
          <a:lstStyle>
            <a:defPPr>
              <a:defRPr lang="en-US"/>
            </a:defPPr>
            <a:lvl1pPr marL="0" algn="ctr" defTabSz="914400" rtl="0" eaLnBrk="1" latinLnBrk="0" hangingPunct="1">
              <a:defRPr sz="11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4F0C88-0165-4FC4-8B5E-8BECB1048F4D}" type="slidenum">
              <a:rPr lang="en-US" smtClean="0"/>
              <a:pPr/>
              <a:t>7</a:t>
            </a:fld>
            <a:endParaRPr lang="en-US" dirty="0"/>
          </a:p>
        </p:txBody>
      </p:sp>
      <mc:AlternateContent xmlns:mc="http://schemas.openxmlformats.org/markup-compatibility/2006" xmlns:a14="http://schemas.microsoft.com/office/drawing/2010/main">
        <mc:Choice Requires="a14">
          <p:sp>
            <p:nvSpPr>
              <p:cNvPr id="221" name="TextBox 220">
                <a:extLst>
                  <a:ext uri="{FF2B5EF4-FFF2-40B4-BE49-F238E27FC236}">
                    <a16:creationId xmlns:a16="http://schemas.microsoft.com/office/drawing/2014/main" id="{2EFF5FF2-5BE0-DAA9-F108-5F256DC29956}"/>
                  </a:ext>
                </a:extLst>
              </p:cNvPr>
              <p:cNvSpPr txBox="1"/>
              <p:nvPr/>
            </p:nvSpPr>
            <p:spPr>
              <a:xfrm>
                <a:off x="2602765" y="2538409"/>
                <a:ext cx="861374" cy="246221"/>
              </a:xfrm>
              <a:prstGeom prst="rect">
                <a:avLst/>
              </a:prstGeom>
              <a:noFill/>
            </p:spPr>
            <p:txBody>
              <a:bodyPr wrap="square">
                <a:spAutoFit/>
              </a:bodyPr>
              <a:lstStyle/>
              <a:p>
                <a:pPr algn="ctr"/>
                <a14:m>
                  <m:oMath xmlns:m="http://schemas.openxmlformats.org/officeDocument/2006/math">
                    <m:r>
                      <a:rPr lang="en-SG" sz="1000" b="0" i="1" smtClean="0">
                        <a:solidFill>
                          <a:schemeClr val="tx1"/>
                        </a:solidFill>
                        <a:latin typeface="Cambria Math" panose="02040503050406030204" pitchFamily="18" charset="0"/>
                      </a:rPr>
                      <m:t>𝑁</m:t>
                    </m:r>
                  </m:oMath>
                </a14:m>
                <a:r>
                  <a:rPr lang="en-SG" sz="1000" dirty="0">
                    <a:solidFill>
                      <a:schemeClr val="tx1"/>
                    </a:solidFill>
                  </a:rPr>
                  <a:t> 3D objects</a:t>
                </a:r>
              </a:p>
            </p:txBody>
          </p:sp>
        </mc:Choice>
        <mc:Fallback xmlns="">
          <p:sp>
            <p:nvSpPr>
              <p:cNvPr id="221" name="TextBox 220">
                <a:extLst>
                  <a:ext uri="{FF2B5EF4-FFF2-40B4-BE49-F238E27FC236}">
                    <a16:creationId xmlns:a16="http://schemas.microsoft.com/office/drawing/2014/main" id="{2EFF5FF2-5BE0-DAA9-F108-5F256DC29956}"/>
                  </a:ext>
                </a:extLst>
              </p:cNvPr>
              <p:cNvSpPr txBox="1">
                <a:spLocks noRot="1" noChangeAspect="1" noMove="1" noResize="1" noEditPoints="1" noAdjustHandles="1" noChangeArrowheads="1" noChangeShapeType="1" noTextEdit="1"/>
              </p:cNvSpPr>
              <p:nvPr/>
            </p:nvSpPr>
            <p:spPr>
              <a:xfrm>
                <a:off x="2602765" y="2538409"/>
                <a:ext cx="861374" cy="246221"/>
              </a:xfrm>
              <a:prstGeom prst="rect">
                <a:avLst/>
              </a:prstGeom>
              <a:blipFill>
                <a:blip r:embed="rId34"/>
                <a:stretch>
                  <a:fillRect b="-14634"/>
                </a:stretch>
              </a:blipFill>
            </p:spPr>
            <p:txBody>
              <a:bodyPr/>
              <a:lstStyle/>
              <a:p>
                <a:r>
                  <a:rPr lang="en-SG">
                    <a:noFill/>
                  </a:rPr>
                  <a:t> </a:t>
                </a:r>
              </a:p>
            </p:txBody>
          </p:sp>
        </mc:Fallback>
      </mc:AlternateContent>
      <p:sp>
        <p:nvSpPr>
          <p:cNvPr id="564" name="Oval 563">
            <a:extLst>
              <a:ext uri="{FF2B5EF4-FFF2-40B4-BE49-F238E27FC236}">
                <a16:creationId xmlns:a16="http://schemas.microsoft.com/office/drawing/2014/main" id="{D73A17B9-2AB5-506E-32B6-02478A3BEC63}"/>
              </a:ext>
            </a:extLst>
          </p:cNvPr>
          <p:cNvSpPr/>
          <p:nvPr/>
        </p:nvSpPr>
        <p:spPr>
          <a:xfrm>
            <a:off x="2152769" y="1243853"/>
            <a:ext cx="1677412" cy="1544284"/>
          </a:xfrm>
          <a:prstGeom prst="ellipse">
            <a:avLst/>
          </a:prstGeom>
          <a:solidFill>
            <a:srgbClr val="FFFF00">
              <a:alpha val="10000"/>
            </a:srgbClr>
          </a:solidFill>
          <a:ln w="38100">
            <a:solidFill>
              <a:srgbClr val="6C4F00">
                <a:alpha val="10196"/>
              </a:srgbClr>
            </a:solidFill>
            <a:prstDash val="sysDot"/>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SG"/>
          </a:p>
        </p:txBody>
      </p:sp>
      <p:sp>
        <p:nvSpPr>
          <p:cNvPr id="40" name="文本框 46">
            <a:extLst>
              <a:ext uri="{FF2B5EF4-FFF2-40B4-BE49-F238E27FC236}">
                <a16:creationId xmlns:a16="http://schemas.microsoft.com/office/drawing/2014/main" id="{970FCAFA-90EC-D7AD-C336-60A89EF30D68}"/>
              </a:ext>
            </a:extLst>
          </p:cNvPr>
          <p:cNvSpPr txBox="1"/>
          <p:nvPr/>
        </p:nvSpPr>
        <p:spPr>
          <a:xfrm rot="13011572">
            <a:off x="9641382" y="2801608"/>
            <a:ext cx="362636" cy="307777"/>
          </a:xfrm>
          <a:prstGeom prst="rect">
            <a:avLst/>
          </a:prstGeom>
          <a:noFill/>
        </p:spPr>
        <p:txBody>
          <a:bodyPr wrap="square">
            <a:spAutoFit/>
          </a:bodyPr>
          <a:lstStyle/>
          <a:p>
            <a:pPr algn="ctr"/>
            <a:r>
              <a:rPr lang="en-US" altLang="zh-CN" sz="1400" b="1" i="1" dirty="0">
                <a:solidFill>
                  <a:srgbClr val="0D0D0D"/>
                </a:solidFill>
                <a:effectLst/>
                <a:latin typeface="Söhne"/>
              </a:rPr>
              <a:t>…</a:t>
            </a:r>
            <a:endParaRPr lang="zh-CN" altLang="en-US" sz="1400" i="1" dirty="0"/>
          </a:p>
        </p:txBody>
      </p:sp>
      <mc:AlternateContent xmlns:mc="http://schemas.openxmlformats.org/markup-compatibility/2006" xmlns:a14="http://schemas.microsoft.com/office/drawing/2010/main">
        <mc:Choice Requires="a14">
          <p:sp>
            <p:nvSpPr>
              <p:cNvPr id="538" name="TextBox 537">
                <a:extLst>
                  <a:ext uri="{FF2B5EF4-FFF2-40B4-BE49-F238E27FC236}">
                    <a16:creationId xmlns:a16="http://schemas.microsoft.com/office/drawing/2014/main" id="{0CE93B14-3D10-12E0-CC4B-E5EE7D35B894}"/>
                  </a:ext>
                </a:extLst>
              </p:cNvPr>
              <p:cNvSpPr txBox="1"/>
              <p:nvPr/>
            </p:nvSpPr>
            <p:spPr>
              <a:xfrm>
                <a:off x="9269753" y="529809"/>
                <a:ext cx="2675925" cy="1184940"/>
              </a:xfrm>
              <a:prstGeom prst="rect">
                <a:avLst/>
              </a:prstGeom>
              <a:noFill/>
            </p:spPr>
            <p:txBody>
              <a:bodyPr wrap="square">
                <a:spAutoFit/>
              </a:bodyPr>
              <a:lstStyle/>
              <a:p>
                <a:pPr marL="0" lvl="1" algn="r">
                  <a:spcBef>
                    <a:spcPts val="600"/>
                  </a:spcBef>
                </a:pPr>
                <a14:m>
                  <m:oMath xmlns:m="http://schemas.openxmlformats.org/officeDocument/2006/math">
                    <m:r>
                      <a:rPr lang="en-SG" sz="1400" b="1" i="1" smtClean="0">
                        <a:latin typeface="Cambria Math" panose="02040503050406030204" pitchFamily="18" charset="0"/>
                        <a:ea typeface="Cambria Math" panose="02040503050406030204" pitchFamily="18" charset="0"/>
                      </a:rPr>
                      <m:t>∀</m:t>
                    </m:r>
                    <m:r>
                      <a:rPr lang="en-SG" sz="1400" b="1" i="0" smtClean="0">
                        <a:latin typeface="Cambria Math" panose="02040503050406030204" pitchFamily="18" charset="0"/>
                        <a:ea typeface="Cambria Math" panose="02040503050406030204" pitchFamily="18" charset="0"/>
                      </a:rPr>
                      <m:t> </m:t>
                    </m:r>
                    <m:r>
                      <a:rPr lang="en-SG" sz="1400" b="0" i="0" smtClean="0">
                        <a:latin typeface="Cambria Math" panose="02040503050406030204" pitchFamily="18" charset="0"/>
                        <a:ea typeface="Cambria Math" panose="02040503050406030204" pitchFamily="18" charset="0"/>
                      </a:rPr>
                      <m:t>3</m:t>
                    </m:r>
                    <m:r>
                      <m:rPr>
                        <m:sty m:val="p"/>
                      </m:rPr>
                      <a:rPr lang="en-SG" sz="1400" b="0" i="0" smtClean="0">
                        <a:latin typeface="Cambria Math" panose="02040503050406030204" pitchFamily="18" charset="0"/>
                        <a:ea typeface="Cambria Math" panose="02040503050406030204" pitchFamily="18" charset="0"/>
                      </a:rPr>
                      <m:t>D</m:t>
                    </m:r>
                    <m:r>
                      <a:rPr lang="en-SG" sz="1400" b="0" i="0" smtClean="0">
                        <a:latin typeface="Cambria Math" panose="02040503050406030204" pitchFamily="18" charset="0"/>
                        <a:ea typeface="Cambria Math" panose="02040503050406030204" pitchFamily="18" charset="0"/>
                      </a:rPr>
                      <m:t> </m:t>
                    </m:r>
                    <m:r>
                      <m:rPr>
                        <m:sty m:val="p"/>
                      </m:rPr>
                      <a:rPr lang="en-SG" sz="1400" b="0" i="0" smtClean="0">
                        <a:latin typeface="Cambria Math" panose="02040503050406030204" pitchFamily="18" charset="0"/>
                        <a:ea typeface="Cambria Math" panose="02040503050406030204" pitchFamily="18" charset="0"/>
                      </a:rPr>
                      <m:t>object</m:t>
                    </m:r>
                    <m:r>
                      <a:rPr lang="en-SG" sz="1400" b="0" i="0" smtClean="0">
                        <a:latin typeface="Cambria Math" panose="02040503050406030204" pitchFamily="18" charset="0"/>
                        <a:ea typeface="Cambria Math" panose="02040503050406030204" pitchFamily="18" charset="0"/>
                      </a:rPr>
                      <m:t> </m:t>
                    </m:r>
                    <m:r>
                      <a:rPr lang="en-SG" sz="1400" b="1" smtClean="0">
                        <a:latin typeface="Cambria Math" panose="02040503050406030204" pitchFamily="18" charset="0"/>
                        <a:ea typeface="Cambria Math" panose="02040503050406030204" pitchFamily="18" charset="0"/>
                      </a:rPr>
                      <m:t>𝐱</m:t>
                    </m:r>
                    <m:r>
                      <a:rPr lang="en-SG" sz="1400" b="1" i="1" smtClean="0">
                        <a:latin typeface="Cambria Math" panose="02040503050406030204" pitchFamily="18" charset="0"/>
                        <a:ea typeface="Cambria Math" panose="02040503050406030204" pitchFamily="18" charset="0"/>
                      </a:rPr>
                      <m:t>∈</m:t>
                    </m:r>
                    <m:r>
                      <a:rPr lang="en-SG" sz="1400" i="1">
                        <a:latin typeface="Cambria Math" panose="02040503050406030204" pitchFamily="18" charset="0"/>
                        <a:ea typeface="Cambria Math" panose="02040503050406030204" pitchFamily="18" charset="0"/>
                      </a:rPr>
                      <m:t>𝒳</m:t>
                    </m:r>
                  </m:oMath>
                </a14:m>
                <a:r>
                  <a:rPr lang="en-SG" sz="1400" dirty="0"/>
                  <a:t> solution space</a:t>
                </a:r>
              </a:p>
              <a:p>
                <a:pPr marL="0" lvl="1" algn="r">
                  <a:spcBef>
                    <a:spcPts val="600"/>
                  </a:spcBef>
                </a:pPr>
                <a14:m>
                  <m:oMath xmlns:m="http://schemas.openxmlformats.org/officeDocument/2006/math">
                    <m:r>
                      <a:rPr lang="en-US" altLang="zh-CN" sz="1400" i="1" smtClean="0">
                        <a:solidFill>
                          <a:schemeClr val="tx1"/>
                        </a:solidFill>
                        <a:latin typeface="Cambria Math" panose="02040503050406030204" pitchFamily="18" charset="0"/>
                        <a:ea typeface="Cambria Math" panose="02040503050406030204" pitchFamily="18" charset="0"/>
                      </a:rPr>
                      <m:t>∀</m:t>
                    </m:r>
                    <m:r>
                      <a:rPr lang="en-SG" altLang="zh-CN" sz="1400" b="0" i="1" smtClean="0">
                        <a:solidFill>
                          <a:schemeClr val="tx1"/>
                        </a:solidFill>
                        <a:latin typeface="Cambria Math" panose="02040503050406030204" pitchFamily="18" charset="0"/>
                        <a:ea typeface="Cambria Math" panose="02040503050406030204" pitchFamily="18" charset="0"/>
                      </a:rPr>
                      <m:t>𝑖</m:t>
                    </m:r>
                    <m:r>
                      <a:rPr lang="en-SG" altLang="zh-CN" sz="1400" b="0" i="1" smtClean="0">
                        <a:solidFill>
                          <a:schemeClr val="tx1"/>
                        </a:solidFill>
                        <a:latin typeface="Cambria Math" panose="02040503050406030204" pitchFamily="18" charset="0"/>
                        <a:ea typeface="Cambria Math" panose="02040503050406030204" pitchFamily="18" charset="0"/>
                      </a:rPr>
                      <m:t>∈</m:t>
                    </m:r>
                    <m:d>
                      <m:dPr>
                        <m:begChr m:val="{"/>
                        <m:endChr m:val="}"/>
                        <m:ctrlPr>
                          <a:rPr lang="en-SG" altLang="zh-CN" sz="1400" b="0" i="1" smtClean="0">
                            <a:solidFill>
                              <a:schemeClr val="tx1"/>
                            </a:solidFill>
                            <a:latin typeface="Cambria Math" panose="02040503050406030204" pitchFamily="18" charset="0"/>
                            <a:ea typeface="Cambria Math" panose="02040503050406030204" pitchFamily="18" charset="0"/>
                          </a:rPr>
                        </m:ctrlPr>
                      </m:dPr>
                      <m:e>
                        <m:r>
                          <a:rPr lang="en-SG" altLang="zh-CN" sz="1400" b="0" i="1" smtClean="0">
                            <a:solidFill>
                              <a:schemeClr val="tx1"/>
                            </a:solidFill>
                            <a:latin typeface="Cambria Math" panose="02040503050406030204" pitchFamily="18" charset="0"/>
                            <a:ea typeface="Cambria Math" panose="02040503050406030204" pitchFamily="18" charset="0"/>
                          </a:rPr>
                          <m:t>1,…,</m:t>
                        </m:r>
                        <m:r>
                          <a:rPr lang="en-SG" altLang="zh-CN" sz="1400" b="0" i="1" smtClean="0">
                            <a:solidFill>
                              <a:schemeClr val="tx1"/>
                            </a:solidFill>
                            <a:latin typeface="Cambria Math" panose="02040503050406030204" pitchFamily="18" charset="0"/>
                            <a:ea typeface="Cambria Math" panose="02040503050406030204" pitchFamily="18" charset="0"/>
                          </a:rPr>
                          <m:t>𝑀</m:t>
                        </m:r>
                      </m:e>
                    </m:d>
                  </m:oMath>
                </a14:m>
                <a:r>
                  <a:rPr lang="en-US" sz="1400" dirty="0"/>
                  <a:t> concepts</a:t>
                </a:r>
              </a:p>
              <a:p>
                <a:pPr marL="0" lvl="1" algn="r">
                  <a:spcBef>
                    <a:spcPts val="600"/>
                  </a:spcBef>
                </a:pPr>
                <a:r>
                  <a:rPr lang="en-SG" sz="1400" dirty="0"/>
                  <a:t>Prompt </a:t>
                </a:r>
                <a14:m>
                  <m:oMath xmlns:m="http://schemas.openxmlformats.org/officeDocument/2006/math">
                    <m:sSub>
                      <m:sSubPr>
                        <m:ctrlPr>
                          <a:rPr lang="en-SG" sz="1400" b="1" i="1">
                            <a:latin typeface="Cambria Math" panose="02040503050406030204" pitchFamily="18" charset="0"/>
                          </a:rPr>
                        </m:ctrlPr>
                      </m:sSubPr>
                      <m:e>
                        <m:r>
                          <a:rPr lang="en-SG" sz="1400" b="1" i="1">
                            <a:latin typeface="Cambria Math" panose="02040503050406030204" pitchFamily="18" charset="0"/>
                          </a:rPr>
                          <m:t>𝒑</m:t>
                        </m:r>
                      </m:e>
                      <m:sub>
                        <m:r>
                          <a:rPr lang="en-SG" sz="1400" i="1">
                            <a:latin typeface="Cambria Math" panose="02040503050406030204" pitchFamily="18" charset="0"/>
                          </a:rPr>
                          <m:t>𝑖</m:t>
                        </m:r>
                      </m:sub>
                    </m:sSub>
                    <m:r>
                      <a:rPr lang="en-SG" sz="1400" i="1">
                        <a:latin typeface="Cambria Math" panose="02040503050406030204" pitchFamily="18" charset="0"/>
                        <a:ea typeface="Cambria Math" panose="02040503050406030204" pitchFamily="18" charset="0"/>
                      </a:rPr>
                      <m:t>∈</m:t>
                    </m:r>
                    <m:r>
                      <a:rPr lang="en-SG" sz="1400" b="1" i="1">
                        <a:latin typeface="Cambria Math" panose="02040503050406030204" pitchFamily="18" charset="0"/>
                        <a:ea typeface="Cambria Math" panose="02040503050406030204" pitchFamily="18" charset="0"/>
                      </a:rPr>
                      <m:t>𝓟</m:t>
                    </m:r>
                  </m:oMath>
                </a14:m>
                <a:r>
                  <a:rPr lang="en-SG" sz="1400" dirty="0"/>
                  <a:t> decision space</a:t>
                </a:r>
              </a:p>
              <a:p>
                <a:pPr marL="0" lvl="1" algn="r">
                  <a:spcBef>
                    <a:spcPts val="600"/>
                  </a:spcBef>
                </a:pPr>
                <a14:m>
                  <m:oMath xmlns:m="http://schemas.openxmlformats.org/officeDocument/2006/math">
                    <m:sSub>
                      <m:sSubPr>
                        <m:ctrlPr>
                          <a:rPr lang="en-SG" sz="1400" i="1">
                            <a:latin typeface="Cambria Math" panose="02040503050406030204" pitchFamily="18" charset="0"/>
                            <a:ea typeface="Cambria Math" panose="02040503050406030204" pitchFamily="18" charset="0"/>
                          </a:rPr>
                        </m:ctrlPr>
                      </m:sSubPr>
                      <m:e>
                        <m:r>
                          <a:rPr lang="en-SG" sz="1400" b="1" i="1">
                            <a:latin typeface="Cambria Math" panose="02040503050406030204" pitchFamily="18" charset="0"/>
                            <a:ea typeface="Cambria Math" panose="02040503050406030204" pitchFamily="18" charset="0"/>
                          </a:rPr>
                          <m:t>𝒚</m:t>
                        </m:r>
                      </m:e>
                      <m:sub>
                        <m:r>
                          <a:rPr lang="en-SG" sz="1400" i="1">
                            <a:latin typeface="Cambria Math" panose="02040503050406030204" pitchFamily="18" charset="0"/>
                            <a:ea typeface="Cambria Math" panose="02040503050406030204" pitchFamily="18" charset="0"/>
                          </a:rPr>
                          <m:t>𝑖</m:t>
                        </m:r>
                      </m:sub>
                    </m:sSub>
                  </m:oMath>
                </a14:m>
                <a:r>
                  <a:rPr lang="en-US" sz="1400" dirty="0"/>
                  <a:t> concept label </a:t>
                </a:r>
                <a:endParaRPr lang="en-SG" sz="1400" dirty="0"/>
              </a:p>
            </p:txBody>
          </p:sp>
        </mc:Choice>
        <mc:Fallback xmlns="">
          <p:sp>
            <p:nvSpPr>
              <p:cNvPr id="538" name="TextBox 537">
                <a:extLst>
                  <a:ext uri="{FF2B5EF4-FFF2-40B4-BE49-F238E27FC236}">
                    <a16:creationId xmlns:a16="http://schemas.microsoft.com/office/drawing/2014/main" id="{0CE93B14-3D10-12E0-CC4B-E5EE7D35B894}"/>
                  </a:ext>
                </a:extLst>
              </p:cNvPr>
              <p:cNvSpPr txBox="1">
                <a:spLocks noRot="1" noChangeAspect="1" noMove="1" noResize="1" noEditPoints="1" noAdjustHandles="1" noChangeArrowheads="1" noChangeShapeType="1" noTextEdit="1"/>
              </p:cNvSpPr>
              <p:nvPr/>
            </p:nvSpPr>
            <p:spPr>
              <a:xfrm>
                <a:off x="9269753" y="529809"/>
                <a:ext cx="2675925" cy="1184940"/>
              </a:xfrm>
              <a:prstGeom prst="rect">
                <a:avLst/>
              </a:prstGeom>
              <a:blipFill>
                <a:blip r:embed="rId35"/>
                <a:stretch>
                  <a:fillRect t="-1031" r="-2278" b="-4639"/>
                </a:stretch>
              </a:blipFill>
            </p:spPr>
            <p:txBody>
              <a:bodyPr/>
              <a:lstStyle/>
              <a:p>
                <a:r>
                  <a:rPr lang="en-SG">
                    <a:noFill/>
                  </a:rPr>
                  <a:t> </a:t>
                </a:r>
              </a:p>
            </p:txBody>
          </p:sp>
        </mc:Fallback>
      </mc:AlternateContent>
      <p:sp>
        <p:nvSpPr>
          <p:cNvPr id="539" name="Rectangle: Rounded Corners 538">
            <a:extLst>
              <a:ext uri="{FF2B5EF4-FFF2-40B4-BE49-F238E27FC236}">
                <a16:creationId xmlns:a16="http://schemas.microsoft.com/office/drawing/2014/main" id="{E1A25034-26CC-5E78-33CB-2D4E9AA0BF3C}"/>
              </a:ext>
            </a:extLst>
          </p:cNvPr>
          <p:cNvSpPr/>
          <p:nvPr/>
        </p:nvSpPr>
        <p:spPr>
          <a:xfrm>
            <a:off x="2530398" y="4045773"/>
            <a:ext cx="1507066" cy="212505"/>
          </a:xfrm>
          <a:prstGeom prst="roundRect">
            <a:avLst>
              <a:gd name="adj" fmla="val 23594"/>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40" name="Rectangle: Rounded Corners 539">
            <a:extLst>
              <a:ext uri="{FF2B5EF4-FFF2-40B4-BE49-F238E27FC236}">
                <a16:creationId xmlns:a16="http://schemas.microsoft.com/office/drawing/2014/main" id="{7D18D69A-94C1-B44E-C965-165CC1504777}"/>
              </a:ext>
            </a:extLst>
          </p:cNvPr>
          <p:cNvSpPr/>
          <p:nvPr/>
        </p:nvSpPr>
        <p:spPr>
          <a:xfrm>
            <a:off x="2531571" y="4045773"/>
            <a:ext cx="1512488" cy="2397559"/>
          </a:xfrm>
          <a:prstGeom prst="roundRect">
            <a:avLst>
              <a:gd name="adj" fmla="val 2511"/>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41" name="Content Placeholder 1">
            <a:extLst>
              <a:ext uri="{FF2B5EF4-FFF2-40B4-BE49-F238E27FC236}">
                <a16:creationId xmlns:a16="http://schemas.microsoft.com/office/drawing/2014/main" id="{858E63A7-4301-3864-302E-FE25EFE86092}"/>
              </a:ext>
            </a:extLst>
          </p:cNvPr>
          <p:cNvSpPr txBox="1">
            <a:spLocks/>
          </p:cNvSpPr>
          <p:nvPr/>
        </p:nvSpPr>
        <p:spPr>
          <a:xfrm>
            <a:off x="2494820" y="4258278"/>
            <a:ext cx="1586275" cy="21850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SG" sz="800" dirty="0"/>
              <a:t>Below is the list of your previous prompts and its corresponding fitness score, &lt;</a:t>
            </a:r>
            <a:r>
              <a:rPr lang="en-SG" sz="800" i="1" dirty="0"/>
              <a:t>aerodynamics</a:t>
            </a:r>
            <a:r>
              <a:rPr lang="en-SG" sz="800" dirty="0"/>
              <a:t>&gt; value, and 3D volume value:</a:t>
            </a:r>
          </a:p>
          <a:p>
            <a:pPr marL="0" indent="0">
              <a:spcBef>
                <a:spcPts val="0"/>
              </a:spcBef>
              <a:buNone/>
            </a:pPr>
            <a:endParaRPr lang="en-SG" sz="800" dirty="0"/>
          </a:p>
          <a:p>
            <a:pPr marL="266700" indent="-266700">
              <a:spcBef>
                <a:spcPts val="0"/>
              </a:spcBef>
              <a:buNone/>
            </a:pPr>
            <a:r>
              <a:rPr lang="en-SG" sz="800" dirty="0"/>
              <a:t>1.         &lt;</a:t>
            </a:r>
            <a:r>
              <a:rPr lang="en-SG" sz="800" i="1" dirty="0"/>
              <a:t>prompt_1&gt; &lt;aerodynamics&gt; &lt;aerodynamics_value_1&gt;, 3D volume  &lt;3D_volume_value_1&gt;</a:t>
            </a:r>
          </a:p>
          <a:p>
            <a:pPr marL="0" indent="0">
              <a:spcBef>
                <a:spcPts val="0"/>
              </a:spcBef>
              <a:buNone/>
            </a:pPr>
            <a:endParaRPr lang="en-SG" sz="800" dirty="0"/>
          </a:p>
          <a:p>
            <a:pPr marL="0" indent="0" algn="ctr">
              <a:spcBef>
                <a:spcPts val="0"/>
              </a:spcBef>
              <a:buNone/>
            </a:pPr>
            <a:r>
              <a:rPr lang="en-SG" sz="800" dirty="0"/>
              <a:t>…</a:t>
            </a:r>
          </a:p>
          <a:p>
            <a:pPr marL="0" indent="0">
              <a:spcBef>
                <a:spcPts val="0"/>
              </a:spcBef>
              <a:buNone/>
            </a:pPr>
            <a:endParaRPr lang="en-SG" sz="800" dirty="0"/>
          </a:p>
          <a:p>
            <a:pPr marL="266700" indent="-266700">
              <a:spcBef>
                <a:spcPts val="0"/>
              </a:spcBef>
              <a:buNone/>
            </a:pPr>
            <a:r>
              <a:rPr lang="en-SG" sz="800" i="1" dirty="0"/>
              <a:t>&lt;N&gt;</a:t>
            </a:r>
            <a:r>
              <a:rPr lang="en-SG" sz="800" dirty="0"/>
              <a:t>.   &lt;</a:t>
            </a:r>
            <a:r>
              <a:rPr lang="en-SG" sz="800" i="1" dirty="0" err="1"/>
              <a:t>prompt_N</a:t>
            </a:r>
            <a:r>
              <a:rPr lang="en-SG" sz="800" i="1" dirty="0"/>
              <a:t>&gt; &lt;aerodynamics&gt; &lt;</a:t>
            </a:r>
            <a:r>
              <a:rPr lang="en-SG" sz="800" i="1" dirty="0" err="1"/>
              <a:t>aerodynamics_value_N</a:t>
            </a:r>
            <a:r>
              <a:rPr lang="en-SG" sz="800" i="1" dirty="0"/>
              <a:t>&gt;, 3D volume  &lt;3D_volume_value_N&gt;</a:t>
            </a:r>
          </a:p>
        </p:txBody>
      </p:sp>
      <mc:AlternateContent xmlns:mc="http://schemas.openxmlformats.org/markup-compatibility/2006" xmlns:a14="http://schemas.microsoft.com/office/drawing/2010/main">
        <mc:Choice Requires="a14">
          <p:sp>
            <p:nvSpPr>
              <p:cNvPr id="542" name="TextBox 541">
                <a:extLst>
                  <a:ext uri="{FF2B5EF4-FFF2-40B4-BE49-F238E27FC236}">
                    <a16:creationId xmlns:a16="http://schemas.microsoft.com/office/drawing/2014/main" id="{D424AECA-F1DD-AF08-E209-99115ECFBA7D}"/>
                  </a:ext>
                </a:extLst>
              </p:cNvPr>
              <p:cNvSpPr txBox="1"/>
              <p:nvPr/>
            </p:nvSpPr>
            <p:spPr>
              <a:xfrm>
                <a:off x="2493228" y="4012288"/>
                <a:ext cx="1594331" cy="253916"/>
              </a:xfrm>
              <a:prstGeom prst="rect">
                <a:avLst/>
              </a:prstGeom>
              <a:noFill/>
            </p:spPr>
            <p:txBody>
              <a:bodyPr wrap="square" rtlCol="0">
                <a:spAutoFit/>
              </a:bodyPr>
              <a:lstStyle/>
              <a:p>
                <a:r>
                  <a:rPr lang="en-SG" sz="1050" b="1" dirty="0">
                    <a:solidFill>
                      <a:schemeClr val="bg1"/>
                    </a:solidFill>
                  </a:rPr>
                  <a:t>Reflect Gen. </a:t>
                </a:r>
                <a14:m>
                  <m:oMath xmlns:m="http://schemas.openxmlformats.org/officeDocument/2006/math">
                    <m:r>
                      <a:rPr lang="en-SG" sz="1050" b="1" i="1">
                        <a:solidFill>
                          <a:schemeClr val="bg1"/>
                        </a:solidFill>
                        <a:latin typeface="Cambria Math" panose="02040503050406030204" pitchFamily="18" charset="0"/>
                      </a:rPr>
                      <m:t>𝒕</m:t>
                    </m:r>
                  </m:oMath>
                </a14:m>
                <a:r>
                  <a:rPr lang="en-SG" sz="1050" b="1" dirty="0">
                    <a:solidFill>
                      <a:schemeClr val="bg1"/>
                    </a:solidFill>
                  </a:rPr>
                  <a:t> Population</a:t>
                </a:r>
              </a:p>
            </p:txBody>
          </p:sp>
        </mc:Choice>
        <mc:Fallback xmlns="">
          <p:sp>
            <p:nvSpPr>
              <p:cNvPr id="542" name="TextBox 541">
                <a:extLst>
                  <a:ext uri="{FF2B5EF4-FFF2-40B4-BE49-F238E27FC236}">
                    <a16:creationId xmlns:a16="http://schemas.microsoft.com/office/drawing/2014/main" id="{D424AECA-F1DD-AF08-E209-99115ECFBA7D}"/>
                  </a:ext>
                </a:extLst>
              </p:cNvPr>
              <p:cNvSpPr txBox="1">
                <a:spLocks noRot="1" noChangeAspect="1" noMove="1" noResize="1" noEditPoints="1" noAdjustHandles="1" noChangeArrowheads="1" noChangeShapeType="1" noTextEdit="1"/>
              </p:cNvSpPr>
              <p:nvPr/>
            </p:nvSpPr>
            <p:spPr>
              <a:xfrm>
                <a:off x="2493228" y="4012288"/>
                <a:ext cx="1594331" cy="253916"/>
              </a:xfrm>
              <a:prstGeom prst="rect">
                <a:avLst/>
              </a:prstGeom>
              <a:blipFill>
                <a:blip r:embed="rId36"/>
                <a:stretch>
                  <a:fillRect b="-14286"/>
                </a:stretch>
              </a:blipFill>
            </p:spPr>
            <p:txBody>
              <a:bodyPr/>
              <a:lstStyle/>
              <a:p>
                <a:r>
                  <a:rPr lang="en-SG">
                    <a:noFill/>
                  </a:rPr>
                  <a:t> </a:t>
                </a:r>
              </a:p>
            </p:txBody>
          </p:sp>
        </mc:Fallback>
      </mc:AlternateContent>
      <p:sp>
        <p:nvSpPr>
          <p:cNvPr id="543" name="Down Arrow Callout 12">
            <a:extLst>
              <a:ext uri="{FF2B5EF4-FFF2-40B4-BE49-F238E27FC236}">
                <a16:creationId xmlns:a16="http://schemas.microsoft.com/office/drawing/2014/main" id="{D5AE8C1A-2A34-8B84-3EF7-07E049AB62F8}"/>
              </a:ext>
            </a:extLst>
          </p:cNvPr>
          <p:cNvSpPr/>
          <p:nvPr/>
        </p:nvSpPr>
        <p:spPr>
          <a:xfrm>
            <a:off x="499954" y="1269104"/>
            <a:ext cx="1084341" cy="850234"/>
          </a:xfrm>
          <a:prstGeom prst="downArrowCallout">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z="1400" dirty="0"/>
              <a:t>Reflect</a:t>
            </a:r>
            <a:endParaRPr lang="en-US" sz="1400" dirty="0"/>
          </a:p>
        </p:txBody>
      </p:sp>
      <p:sp>
        <p:nvSpPr>
          <p:cNvPr id="558" name="Down Arrow Callout 12">
            <a:extLst>
              <a:ext uri="{FF2B5EF4-FFF2-40B4-BE49-F238E27FC236}">
                <a16:creationId xmlns:a16="http://schemas.microsoft.com/office/drawing/2014/main" id="{179B8D27-A209-A523-7C34-C1648AE5F6B9}"/>
              </a:ext>
            </a:extLst>
          </p:cNvPr>
          <p:cNvSpPr/>
          <p:nvPr/>
        </p:nvSpPr>
        <p:spPr>
          <a:xfrm>
            <a:off x="504834" y="588143"/>
            <a:ext cx="1084341" cy="850234"/>
          </a:xfrm>
          <a:prstGeom prst="downArrowCallout">
            <a:avLst/>
          </a:prstGeom>
          <a:gradFill flip="none" rotWithShape="1">
            <a:gsLst>
              <a:gs pos="0">
                <a:schemeClr val="accent2"/>
              </a:gs>
              <a:gs pos="46000">
                <a:schemeClr val="accent2"/>
              </a:gs>
              <a:gs pos="100000">
                <a:srgbClr val="FF0000"/>
              </a:gs>
            </a:gsLst>
            <a:path path="circle">
              <a:fillToRect l="50000" t="130000" r="50000" b="-30000"/>
            </a:path>
            <a:tileRect/>
          </a:gradFill>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z="1400" dirty="0"/>
              <a:t>Initialize</a:t>
            </a:r>
            <a:endParaRPr lang="en-US" sz="1400" dirty="0"/>
          </a:p>
        </p:txBody>
      </p:sp>
      <p:cxnSp>
        <p:nvCxnSpPr>
          <p:cNvPr id="4" name="Straight Arrow Connector 3">
            <a:extLst>
              <a:ext uri="{FF2B5EF4-FFF2-40B4-BE49-F238E27FC236}">
                <a16:creationId xmlns:a16="http://schemas.microsoft.com/office/drawing/2014/main" id="{8B0BB820-6B46-641B-10B7-4DAA455831B2}"/>
              </a:ext>
            </a:extLst>
          </p:cNvPr>
          <p:cNvCxnSpPr>
            <a:cxnSpLocks/>
            <a:stCxn id="561" idx="1"/>
            <a:endCxn id="543" idx="1"/>
          </p:cNvCxnSpPr>
          <p:nvPr/>
        </p:nvCxnSpPr>
        <p:spPr>
          <a:xfrm rot="10800000">
            <a:off x="499954" y="1545333"/>
            <a:ext cx="34326" cy="2137509"/>
          </a:xfrm>
          <a:prstGeom prst="bentConnector3">
            <a:avLst>
              <a:gd name="adj1" fmla="val 1238306"/>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45661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2">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0"/>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500"/>
                                  </p:stCondLst>
                                  <p:childTnLst>
                                    <p:set>
                                      <p:cBhvr>
                                        <p:cTn id="25" dur="1" fill="hold">
                                          <p:stCondLst>
                                            <p:cond delay="0"/>
                                          </p:stCondLst>
                                        </p:cTn>
                                        <p:tgtEl>
                                          <p:spTgt spid="564"/>
                                        </p:tgtEl>
                                        <p:attrNameLst>
                                          <p:attrName>style.visibility</p:attrName>
                                        </p:attrNameLst>
                                      </p:cBhvr>
                                      <p:to>
                                        <p:strVal val="visible"/>
                                      </p:to>
                                    </p:set>
                                  </p:childTnLst>
                                </p:cTn>
                              </p:par>
                            </p:childTnLst>
                          </p:cTn>
                        </p:par>
                        <p:par>
                          <p:cTn id="26" fill="hold">
                            <p:stCondLst>
                              <p:cond delay="500"/>
                            </p:stCondLst>
                            <p:childTnLst>
                              <p:par>
                                <p:cTn id="27" presetID="0" presetClass="path" presetSubtype="0" accel="50000" decel="50000" fill="hold" grpId="5" nodeType="afterEffect">
                                  <p:stCondLst>
                                    <p:cond delay="500"/>
                                  </p:stCondLst>
                                  <p:childTnLst>
                                    <p:animMotion origin="layout" path="M -2.5E-6 -1.48148E-6 C -0.00026 0.06366 -0.00052 0.12755 -0.00065 0.19144 L 0.08724 0.19283 L 0.08568 0.01783 " pathEditMode="relative" rAng="0" ptsTypes="AAAA">
                                      <p:cBhvr>
                                        <p:cTn id="28" dur="3000" fill="hold"/>
                                        <p:tgtEl>
                                          <p:spTgt spid="564"/>
                                        </p:tgtEl>
                                        <p:attrNameLst>
                                          <p:attrName>ppt_x</p:attrName>
                                          <p:attrName>ppt_y</p:attrName>
                                        </p:attrNameLst>
                                      </p:cBhvr>
                                      <p:rCtr x="4323" y="9630"/>
                                    </p:animMotion>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42"/>
                                        </p:tgtEl>
                                        <p:attrNameLst>
                                          <p:attrName>style.visibility</p:attrName>
                                        </p:attrNameLst>
                                      </p:cBhvr>
                                      <p:to>
                                        <p:strVal val="visible"/>
                                      </p:to>
                                    </p:set>
                                  </p:childTnLst>
                                </p:cTn>
                              </p:par>
                            </p:childTnLst>
                          </p:cTn>
                        </p:par>
                        <p:par>
                          <p:cTn id="41" fill="hold">
                            <p:stCondLst>
                              <p:cond delay="0"/>
                            </p:stCondLst>
                            <p:childTnLst>
                              <p:par>
                                <p:cTn id="42" presetID="0" presetClass="path" presetSubtype="0" accel="50000" decel="50000" fill="hold" grpId="1" nodeType="afterEffect">
                                  <p:stCondLst>
                                    <p:cond delay="0"/>
                                  </p:stCondLst>
                                  <p:childTnLst>
                                    <p:animMotion origin="layout" path="M 0.08568 0.01783 L 0.2142 0.01783 L 0.2155 0.19329 L 0.36693 0.19329 " pathEditMode="relative" rAng="0" ptsTypes="AAAA">
                                      <p:cBhvr>
                                        <p:cTn id="43" dur="3000" fill="hold"/>
                                        <p:tgtEl>
                                          <p:spTgt spid="564"/>
                                        </p:tgtEl>
                                        <p:attrNameLst>
                                          <p:attrName>ppt_x</p:attrName>
                                          <p:attrName>ppt_y</p:attrName>
                                        </p:attrNameLst>
                                      </p:cBhvr>
                                      <p:rCtr x="14063" y="8773"/>
                                    </p:animMotion>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562"/>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491"/>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492"/>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493"/>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494"/>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495"/>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496"/>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519"/>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520"/>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521"/>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535"/>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536"/>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537"/>
                                        </p:tgtEl>
                                        <p:attrNameLst>
                                          <p:attrName>style.visibility</p:attrName>
                                        </p:attrNameLst>
                                      </p:cBhvr>
                                      <p:to>
                                        <p:strVal val="visible"/>
                                      </p:to>
                                    </p:set>
                                  </p:childTnLst>
                                </p:cTn>
                              </p:par>
                            </p:childTnLst>
                          </p:cTn>
                        </p:par>
                        <p:par>
                          <p:cTn id="72" fill="hold">
                            <p:stCondLst>
                              <p:cond delay="0"/>
                            </p:stCondLst>
                            <p:childTnLst>
                              <p:par>
                                <p:cTn id="73" presetID="0" presetClass="path" presetSubtype="0" accel="50000" decel="50000" fill="hold" grpId="4" nodeType="afterEffect">
                                  <p:stCondLst>
                                    <p:cond delay="0"/>
                                  </p:stCondLst>
                                  <p:childTnLst>
                                    <p:animMotion origin="layout" path="M 0.36693 0.19329 L 0.48972 0.19005 " pathEditMode="relative" rAng="0" ptsTypes="AA">
                                      <p:cBhvr>
                                        <p:cTn id="74" dur="2000" fill="hold"/>
                                        <p:tgtEl>
                                          <p:spTgt spid="564"/>
                                        </p:tgtEl>
                                        <p:attrNameLst>
                                          <p:attrName>ppt_x</p:attrName>
                                          <p:attrName>ppt_y</p:attrName>
                                        </p:attrNameLst>
                                      </p:cBhvr>
                                      <p:rCtr x="6133" y="-162"/>
                                    </p:animMotion>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59"/>
                                        </p:tgtEl>
                                        <p:attrNameLst>
                                          <p:attrName>style.visibility</p:attrName>
                                        </p:attrNameLst>
                                      </p:cBhvr>
                                      <p:to>
                                        <p:strVal val="visible"/>
                                      </p:to>
                                    </p:set>
                                  </p:childTnLst>
                                </p:cTn>
                              </p:par>
                            </p:childTnLst>
                          </p:cTn>
                        </p:par>
                        <p:par>
                          <p:cTn id="79" fill="hold">
                            <p:stCondLst>
                              <p:cond delay="0"/>
                            </p:stCondLst>
                            <p:childTnLst>
                              <p:par>
                                <p:cTn id="80" presetID="0" presetClass="path" presetSubtype="0" accel="50000" decel="50000" fill="hold" grpId="2" nodeType="afterEffect">
                                  <p:stCondLst>
                                    <p:cond delay="500"/>
                                  </p:stCondLst>
                                  <p:childTnLst>
                                    <p:animMotion origin="layout" path="M 0.48972 0.19005 L 0.67435 0.19422 " pathEditMode="relative" rAng="0" ptsTypes="AA">
                                      <p:cBhvr>
                                        <p:cTn id="81" dur="2000" fill="hold"/>
                                        <p:tgtEl>
                                          <p:spTgt spid="564"/>
                                        </p:tgtEl>
                                        <p:attrNameLst>
                                          <p:attrName>ppt_x</p:attrName>
                                          <p:attrName>ppt_y</p:attrName>
                                        </p:attrNameLst>
                                      </p:cBhvr>
                                      <p:rCtr x="9219" y="139"/>
                                    </p:animMotion>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561"/>
                                        </p:tgtEl>
                                        <p:attrNameLst>
                                          <p:attrName>style.visibility</p:attrName>
                                        </p:attrNameLst>
                                      </p:cBhvr>
                                      <p:to>
                                        <p:strVal val="visible"/>
                                      </p:to>
                                    </p:set>
                                  </p:childTnLst>
                                </p:cTn>
                              </p:par>
                            </p:childTnLst>
                          </p:cTn>
                        </p:par>
                        <p:par>
                          <p:cTn id="86" fill="hold">
                            <p:stCondLst>
                              <p:cond delay="0"/>
                            </p:stCondLst>
                            <p:childTnLst>
                              <p:par>
                                <p:cTn id="87" presetID="0" presetClass="path" presetSubtype="0" accel="50000" decel="50000" fill="hold" grpId="3" nodeType="afterEffect">
                                  <p:stCondLst>
                                    <p:cond delay="500"/>
                                  </p:stCondLst>
                                  <p:childTnLst>
                                    <p:animMotion origin="layout" path="M 0.67435 0.19421 C 0.67409 0.13496 0.67383 0.07616 0.67357 0.01713 L 0.47591 0.01597 L 0.34974 0.01597 L 0.35091 -0.16296 " pathEditMode="relative" rAng="0" ptsTypes="AAAAA">
                                      <p:cBhvr>
                                        <p:cTn id="88" dur="3000" fill="hold"/>
                                        <p:tgtEl>
                                          <p:spTgt spid="564"/>
                                        </p:tgtEl>
                                        <p:attrNameLst>
                                          <p:attrName>ppt_x</p:attrName>
                                          <p:attrName>ppt_y</p:attrName>
                                        </p:attrNameLst>
                                      </p:cBhvr>
                                      <p:rCtr x="-16237" y="-17870"/>
                                    </p:animMotion>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4"/>
                                        </p:tgtEl>
                                        <p:attrNameLst>
                                          <p:attrName>style.visibility</p:attrName>
                                        </p:attrNameLst>
                                      </p:cBhvr>
                                      <p:to>
                                        <p:strVal val="visible"/>
                                      </p:to>
                                    </p:set>
                                  </p:childTnLst>
                                </p:cTn>
                              </p:par>
                            </p:childTnLst>
                          </p:cTn>
                        </p:par>
                        <p:par>
                          <p:cTn id="93" fill="hold">
                            <p:stCondLst>
                              <p:cond delay="0"/>
                            </p:stCondLst>
                            <p:childTnLst>
                              <p:par>
                                <p:cTn id="94" presetID="0" presetClass="path" presetSubtype="0" accel="50000" decel="50000" fill="hold" grpId="6" nodeType="afterEffect">
                                  <p:stCondLst>
                                    <p:cond delay="0"/>
                                  </p:stCondLst>
                                  <p:childTnLst>
                                    <p:animMotion origin="layout" path="M 0.35117 -0.16296 L 0.21875 -0.16296 C 0.21849 -0.04398 0.21823 0.075 0.2181 0.19398 L 0.36602 0.19537 " pathEditMode="relative" ptsTypes="AAAA">
                                      <p:cBhvr>
                                        <p:cTn id="95" dur="3000" fill="hold"/>
                                        <p:tgtEl>
                                          <p:spTgt spid="56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1" grpId="0" animBg="1"/>
      <p:bldP spid="559" grpId="0" animBg="1"/>
      <p:bldP spid="562" grpId="0" animBg="1"/>
      <p:bldP spid="484" grpId="0" animBg="1"/>
      <p:bldP spid="481" grpId="0" animBg="1"/>
      <p:bldP spid="482" grpId="0" build="p"/>
      <p:bldP spid="483" grpId="0"/>
      <p:bldP spid="487" grpId="0" animBg="1"/>
      <p:bldP spid="488" grpId="0" animBg="1"/>
      <p:bldP spid="489" grpId="0"/>
      <p:bldP spid="490" grpId="0"/>
      <p:bldP spid="491" grpId="0" animBg="1"/>
      <p:bldP spid="492" grpId="0" animBg="1"/>
      <p:bldP spid="493" grpId="0"/>
      <p:bldP spid="494" grpId="0"/>
      <p:bldP spid="495" grpId="0"/>
      <p:bldP spid="496" grpId="0"/>
      <p:bldP spid="519" grpId="0" animBg="1"/>
      <p:bldP spid="520" grpId="0" animBg="1"/>
      <p:bldP spid="521" grpId="0"/>
      <p:bldP spid="535" grpId="0" animBg="1"/>
      <p:bldP spid="536" grpId="0" animBg="1"/>
      <p:bldP spid="537" grpId="0"/>
      <p:bldP spid="564" grpId="0" animBg="1"/>
      <p:bldP spid="564" grpId="1" animBg="1"/>
      <p:bldP spid="564" grpId="2" animBg="1"/>
      <p:bldP spid="564" grpId="3" animBg="1"/>
      <p:bldP spid="564" grpId="4" animBg="1"/>
      <p:bldP spid="564" grpId="5" animBg="1"/>
      <p:bldP spid="564" grpId="6" animBg="1"/>
      <p:bldP spid="539" grpId="0" animBg="1"/>
      <p:bldP spid="540" grpId="0" animBg="1"/>
      <p:bldP spid="541" grpId="0"/>
      <p:bldP spid="542" grpId="0"/>
      <p:bldP spid="543" grpId="0" animBg="1"/>
      <p:bldP spid="55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0" name="Picture 199">
            <a:extLst>
              <a:ext uri="{FF2B5EF4-FFF2-40B4-BE49-F238E27FC236}">
                <a16:creationId xmlns:a16="http://schemas.microsoft.com/office/drawing/2014/main" id="{F51B12FF-BA80-1829-FD53-F1190D20AA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53182" y="548606"/>
            <a:ext cx="838421" cy="838421"/>
          </a:xfrm>
          <a:prstGeom prst="rect">
            <a:avLst/>
          </a:prstGeom>
        </p:spPr>
      </p:pic>
      <p:pic>
        <p:nvPicPr>
          <p:cNvPr id="203" name="Picture 202">
            <a:extLst>
              <a:ext uri="{FF2B5EF4-FFF2-40B4-BE49-F238E27FC236}">
                <a16:creationId xmlns:a16="http://schemas.microsoft.com/office/drawing/2014/main" id="{93903083-B818-D923-1A1A-A4D74D945E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53183" y="3887367"/>
            <a:ext cx="838421" cy="838421"/>
          </a:xfrm>
          <a:prstGeom prst="rect">
            <a:avLst/>
          </a:prstGeom>
        </p:spPr>
      </p:pic>
      <p:pic>
        <p:nvPicPr>
          <p:cNvPr id="205" name="Picture 204">
            <a:extLst>
              <a:ext uri="{FF2B5EF4-FFF2-40B4-BE49-F238E27FC236}">
                <a16:creationId xmlns:a16="http://schemas.microsoft.com/office/drawing/2014/main" id="{7D4D2BD3-6768-493C-82DA-B7BDE10267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63023" y="2273970"/>
            <a:ext cx="838421" cy="838421"/>
          </a:xfrm>
          <a:prstGeom prst="rect">
            <a:avLst/>
          </a:prstGeom>
        </p:spPr>
      </p:pic>
      <p:pic>
        <p:nvPicPr>
          <p:cNvPr id="208" name="Picture 207">
            <a:extLst>
              <a:ext uri="{FF2B5EF4-FFF2-40B4-BE49-F238E27FC236}">
                <a16:creationId xmlns:a16="http://schemas.microsoft.com/office/drawing/2014/main" id="{99325F71-EDFF-C1BF-A541-4BFE9A0191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53183" y="1429086"/>
            <a:ext cx="838421" cy="838421"/>
          </a:xfrm>
          <a:prstGeom prst="rect">
            <a:avLst/>
          </a:prstGeom>
        </p:spPr>
      </p:pic>
      <p:pic>
        <p:nvPicPr>
          <p:cNvPr id="210" name="Picture 209">
            <a:extLst>
              <a:ext uri="{FF2B5EF4-FFF2-40B4-BE49-F238E27FC236}">
                <a16:creationId xmlns:a16="http://schemas.microsoft.com/office/drawing/2014/main" id="{B99A2495-271B-2E70-80CF-5EA7BF34F12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63023" y="3052744"/>
            <a:ext cx="838421" cy="838421"/>
          </a:xfrm>
          <a:prstGeom prst="rect">
            <a:avLst/>
          </a:prstGeom>
        </p:spPr>
      </p:pic>
      <p:pic>
        <p:nvPicPr>
          <p:cNvPr id="124" name="Picture 123">
            <a:extLst>
              <a:ext uri="{FF2B5EF4-FFF2-40B4-BE49-F238E27FC236}">
                <a16:creationId xmlns:a16="http://schemas.microsoft.com/office/drawing/2014/main" id="{AC180F7B-E4B2-F94C-3942-8B20BE23FFE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24603" y="3063281"/>
            <a:ext cx="838420" cy="838420"/>
          </a:xfrm>
          <a:prstGeom prst="rect">
            <a:avLst/>
          </a:prstGeom>
        </p:spPr>
      </p:pic>
      <p:pic>
        <p:nvPicPr>
          <p:cNvPr id="126" name="Picture 125">
            <a:extLst>
              <a:ext uri="{FF2B5EF4-FFF2-40B4-BE49-F238E27FC236}">
                <a16:creationId xmlns:a16="http://schemas.microsoft.com/office/drawing/2014/main" id="{40759504-D0D3-BBA2-3F37-C08FD8BA7D5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14763" y="3901700"/>
            <a:ext cx="838420" cy="838420"/>
          </a:xfrm>
          <a:prstGeom prst="rect">
            <a:avLst/>
          </a:prstGeom>
        </p:spPr>
      </p:pic>
      <p:pic>
        <p:nvPicPr>
          <p:cNvPr id="192" name="Picture 191">
            <a:extLst>
              <a:ext uri="{FF2B5EF4-FFF2-40B4-BE49-F238E27FC236}">
                <a16:creationId xmlns:a16="http://schemas.microsoft.com/office/drawing/2014/main" id="{B6EA8C22-4A78-1519-2F68-BA314E609B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24718" y="1435551"/>
            <a:ext cx="838420" cy="838420"/>
          </a:xfrm>
          <a:prstGeom prst="rect">
            <a:avLst/>
          </a:prstGeom>
        </p:spPr>
      </p:pic>
      <p:pic>
        <p:nvPicPr>
          <p:cNvPr id="195" name="Picture 194">
            <a:extLst>
              <a:ext uri="{FF2B5EF4-FFF2-40B4-BE49-F238E27FC236}">
                <a16:creationId xmlns:a16="http://schemas.microsoft.com/office/drawing/2014/main" id="{2C9DF0A0-80BC-AB49-EC72-6E0FA24DCF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24718" y="2249416"/>
            <a:ext cx="838420" cy="838420"/>
          </a:xfrm>
          <a:prstGeom prst="rect">
            <a:avLst/>
          </a:prstGeom>
        </p:spPr>
      </p:pic>
      <p:pic>
        <p:nvPicPr>
          <p:cNvPr id="197" name="Picture 196">
            <a:extLst>
              <a:ext uri="{FF2B5EF4-FFF2-40B4-BE49-F238E27FC236}">
                <a16:creationId xmlns:a16="http://schemas.microsoft.com/office/drawing/2014/main" id="{1E5A1F1B-A594-E17C-5F7D-F3B1AB1F63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24603" y="590667"/>
            <a:ext cx="838420" cy="838420"/>
          </a:xfrm>
          <a:prstGeom prst="rect">
            <a:avLst/>
          </a:prstGeom>
        </p:spPr>
      </p:pic>
      <p:pic>
        <p:nvPicPr>
          <p:cNvPr id="113" name="Picture 112">
            <a:extLst>
              <a:ext uri="{FF2B5EF4-FFF2-40B4-BE49-F238E27FC236}">
                <a16:creationId xmlns:a16="http://schemas.microsoft.com/office/drawing/2014/main" id="{42184AC6-BADF-E23E-0696-67F66AF6E2E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278037" y="3887368"/>
            <a:ext cx="838420" cy="838420"/>
          </a:xfrm>
          <a:prstGeom prst="rect">
            <a:avLst/>
          </a:prstGeom>
        </p:spPr>
      </p:pic>
      <p:pic>
        <p:nvPicPr>
          <p:cNvPr id="115" name="Picture 114">
            <a:extLst>
              <a:ext uri="{FF2B5EF4-FFF2-40B4-BE49-F238E27FC236}">
                <a16:creationId xmlns:a16="http://schemas.microsoft.com/office/drawing/2014/main" id="{0C19AEE5-7F87-2120-7F29-307FF5DD14D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278037" y="3059161"/>
            <a:ext cx="838420" cy="838420"/>
          </a:xfrm>
          <a:prstGeom prst="rect">
            <a:avLst/>
          </a:prstGeom>
        </p:spPr>
      </p:pic>
      <p:pic>
        <p:nvPicPr>
          <p:cNvPr id="117" name="Picture 116">
            <a:extLst>
              <a:ext uri="{FF2B5EF4-FFF2-40B4-BE49-F238E27FC236}">
                <a16:creationId xmlns:a16="http://schemas.microsoft.com/office/drawing/2014/main" id="{B680125E-5AE0-E4F7-F93C-83C4635C81BF}"/>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278037" y="2214324"/>
            <a:ext cx="838420" cy="838420"/>
          </a:xfrm>
          <a:prstGeom prst="rect">
            <a:avLst/>
          </a:prstGeom>
        </p:spPr>
      </p:pic>
      <p:pic>
        <p:nvPicPr>
          <p:cNvPr id="119" name="Picture 118">
            <a:extLst>
              <a:ext uri="{FF2B5EF4-FFF2-40B4-BE49-F238E27FC236}">
                <a16:creationId xmlns:a16="http://schemas.microsoft.com/office/drawing/2014/main" id="{D5D96C75-1997-BE01-2543-3FD80F4CE84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278037" y="1386315"/>
            <a:ext cx="838420" cy="838420"/>
          </a:xfrm>
          <a:prstGeom prst="rect">
            <a:avLst/>
          </a:prstGeom>
        </p:spPr>
      </p:pic>
      <p:pic>
        <p:nvPicPr>
          <p:cNvPr id="122" name="Picture 121">
            <a:extLst>
              <a:ext uri="{FF2B5EF4-FFF2-40B4-BE49-F238E27FC236}">
                <a16:creationId xmlns:a16="http://schemas.microsoft.com/office/drawing/2014/main" id="{4CA8AE43-1AC5-B4E3-5134-E05012F85CF9}"/>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278037" y="593774"/>
            <a:ext cx="838420" cy="838420"/>
          </a:xfrm>
          <a:prstGeom prst="rect">
            <a:avLst/>
          </a:prstGeom>
        </p:spPr>
      </p:pic>
      <p:pic>
        <p:nvPicPr>
          <p:cNvPr id="70" name="Picture 69">
            <a:extLst>
              <a:ext uri="{FF2B5EF4-FFF2-40B4-BE49-F238E27FC236}">
                <a16:creationId xmlns:a16="http://schemas.microsoft.com/office/drawing/2014/main" id="{B10894DE-6061-B4DC-E626-4A8452D9F057}"/>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227908" y="1375905"/>
            <a:ext cx="838419" cy="838419"/>
          </a:xfrm>
          <a:prstGeom prst="rect">
            <a:avLst/>
          </a:prstGeom>
        </p:spPr>
      </p:pic>
      <p:pic>
        <p:nvPicPr>
          <p:cNvPr id="72" name="Picture 71">
            <a:extLst>
              <a:ext uri="{FF2B5EF4-FFF2-40B4-BE49-F238E27FC236}">
                <a16:creationId xmlns:a16="http://schemas.microsoft.com/office/drawing/2014/main" id="{B8D901BC-3847-C1A8-2436-B309D835A59B}"/>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242742" y="2224869"/>
            <a:ext cx="838419" cy="838419"/>
          </a:xfrm>
          <a:prstGeom prst="rect">
            <a:avLst/>
          </a:prstGeom>
        </p:spPr>
      </p:pic>
      <p:pic>
        <p:nvPicPr>
          <p:cNvPr id="74" name="Picture 73">
            <a:extLst>
              <a:ext uri="{FF2B5EF4-FFF2-40B4-BE49-F238E27FC236}">
                <a16:creationId xmlns:a16="http://schemas.microsoft.com/office/drawing/2014/main" id="{018514B4-1109-E918-5B15-890FD3CE9C5E}"/>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228255" y="3059162"/>
            <a:ext cx="838419" cy="838419"/>
          </a:xfrm>
          <a:prstGeom prst="rect">
            <a:avLst/>
          </a:prstGeom>
        </p:spPr>
      </p:pic>
      <p:pic>
        <p:nvPicPr>
          <p:cNvPr id="76" name="Picture 75">
            <a:extLst>
              <a:ext uri="{FF2B5EF4-FFF2-40B4-BE49-F238E27FC236}">
                <a16:creationId xmlns:a16="http://schemas.microsoft.com/office/drawing/2014/main" id="{EFECCE2E-439A-C3A6-5727-18B44F11996C}"/>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242742" y="583232"/>
            <a:ext cx="838419" cy="838419"/>
          </a:xfrm>
          <a:prstGeom prst="rect">
            <a:avLst/>
          </a:prstGeom>
        </p:spPr>
      </p:pic>
      <p:pic>
        <p:nvPicPr>
          <p:cNvPr id="79" name="Picture 78">
            <a:extLst>
              <a:ext uri="{FF2B5EF4-FFF2-40B4-BE49-F238E27FC236}">
                <a16:creationId xmlns:a16="http://schemas.microsoft.com/office/drawing/2014/main" id="{EC5994D9-406E-D079-D108-13ECC888B2CA}"/>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234480" y="3893455"/>
            <a:ext cx="838419" cy="838419"/>
          </a:xfrm>
          <a:prstGeom prst="rect">
            <a:avLst/>
          </a:prstGeom>
        </p:spPr>
      </p:pic>
      <p:pic>
        <p:nvPicPr>
          <p:cNvPr id="60" name="Picture 59">
            <a:extLst>
              <a:ext uri="{FF2B5EF4-FFF2-40B4-BE49-F238E27FC236}">
                <a16:creationId xmlns:a16="http://schemas.microsoft.com/office/drawing/2014/main" id="{10A41338-3A67-FECC-AE18-A88B6EF0FBBF}"/>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396061" y="1386450"/>
            <a:ext cx="838419" cy="838419"/>
          </a:xfrm>
          <a:prstGeom prst="rect">
            <a:avLst/>
          </a:prstGeom>
        </p:spPr>
      </p:pic>
      <p:pic>
        <p:nvPicPr>
          <p:cNvPr id="62" name="Picture 61">
            <a:extLst>
              <a:ext uri="{FF2B5EF4-FFF2-40B4-BE49-F238E27FC236}">
                <a16:creationId xmlns:a16="http://schemas.microsoft.com/office/drawing/2014/main" id="{C05D0E13-69F8-793A-695D-FC51B4DDD1B1}"/>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4303559" y="3901701"/>
            <a:ext cx="838419" cy="838419"/>
          </a:xfrm>
          <a:prstGeom prst="rect">
            <a:avLst/>
          </a:prstGeom>
        </p:spPr>
      </p:pic>
      <p:pic>
        <p:nvPicPr>
          <p:cNvPr id="64" name="Picture 63">
            <a:extLst>
              <a:ext uri="{FF2B5EF4-FFF2-40B4-BE49-F238E27FC236}">
                <a16:creationId xmlns:a16="http://schemas.microsoft.com/office/drawing/2014/main" id="{88A92FDD-826F-977D-DF04-A09122891EFA}"/>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396906" y="2273971"/>
            <a:ext cx="838419" cy="838419"/>
          </a:xfrm>
          <a:prstGeom prst="rect">
            <a:avLst/>
          </a:prstGeom>
        </p:spPr>
      </p:pic>
      <p:pic>
        <p:nvPicPr>
          <p:cNvPr id="66" name="Picture 65">
            <a:extLst>
              <a:ext uri="{FF2B5EF4-FFF2-40B4-BE49-F238E27FC236}">
                <a16:creationId xmlns:a16="http://schemas.microsoft.com/office/drawing/2014/main" id="{FE521E05-BA39-1D53-2CD1-C853A1218C63}"/>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303559" y="3112388"/>
            <a:ext cx="838419" cy="838419"/>
          </a:xfrm>
          <a:prstGeom prst="rect">
            <a:avLst/>
          </a:prstGeom>
        </p:spPr>
      </p:pic>
      <p:pic>
        <p:nvPicPr>
          <p:cNvPr id="68" name="Picture 67">
            <a:extLst>
              <a:ext uri="{FF2B5EF4-FFF2-40B4-BE49-F238E27FC236}">
                <a16:creationId xmlns:a16="http://schemas.microsoft.com/office/drawing/2014/main" id="{59E3EEDD-C887-59CC-F3A9-B45951C0D6F3}"/>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392681" y="593775"/>
            <a:ext cx="838419" cy="838419"/>
          </a:xfrm>
          <a:prstGeom prst="rect">
            <a:avLst/>
          </a:prstGeom>
        </p:spPr>
      </p:pic>
      <p:pic>
        <p:nvPicPr>
          <p:cNvPr id="46" name="Picture 45">
            <a:extLst>
              <a:ext uri="{FF2B5EF4-FFF2-40B4-BE49-F238E27FC236}">
                <a16:creationId xmlns:a16="http://schemas.microsoft.com/office/drawing/2014/main" id="{35BD3EC8-3140-0C30-C7A1-8A7B3916A988}"/>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466831" y="3901703"/>
            <a:ext cx="838418" cy="838418"/>
          </a:xfrm>
          <a:prstGeom prst="rect">
            <a:avLst/>
          </a:prstGeom>
        </p:spPr>
      </p:pic>
      <p:pic>
        <p:nvPicPr>
          <p:cNvPr id="49" name="Picture 48">
            <a:extLst>
              <a:ext uri="{FF2B5EF4-FFF2-40B4-BE49-F238E27FC236}">
                <a16:creationId xmlns:a16="http://schemas.microsoft.com/office/drawing/2014/main" id="{CECEBB7C-CF22-9CF0-4DDD-CCF1B3A01CDC}"/>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3470212" y="1376256"/>
            <a:ext cx="838418" cy="838418"/>
          </a:xfrm>
          <a:prstGeom prst="rect">
            <a:avLst/>
          </a:prstGeom>
        </p:spPr>
      </p:pic>
      <p:pic>
        <p:nvPicPr>
          <p:cNvPr id="52" name="Picture 51">
            <a:extLst>
              <a:ext uri="{FF2B5EF4-FFF2-40B4-BE49-F238E27FC236}">
                <a16:creationId xmlns:a16="http://schemas.microsoft.com/office/drawing/2014/main" id="{307F282B-2100-1E8D-2BDE-E1375887774C}"/>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466832" y="543865"/>
            <a:ext cx="838418" cy="838418"/>
          </a:xfrm>
          <a:prstGeom prst="rect">
            <a:avLst/>
          </a:prstGeom>
        </p:spPr>
      </p:pic>
      <p:pic>
        <p:nvPicPr>
          <p:cNvPr id="55" name="Picture 54">
            <a:extLst>
              <a:ext uri="{FF2B5EF4-FFF2-40B4-BE49-F238E27FC236}">
                <a16:creationId xmlns:a16="http://schemas.microsoft.com/office/drawing/2014/main" id="{46564F74-9ED6-1881-9F83-BD463FE7A9BD}"/>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3466832" y="3112389"/>
            <a:ext cx="838418" cy="838418"/>
          </a:xfrm>
          <a:prstGeom prst="rect">
            <a:avLst/>
          </a:prstGeom>
        </p:spPr>
      </p:pic>
      <p:pic>
        <p:nvPicPr>
          <p:cNvPr id="58" name="Picture 57">
            <a:extLst>
              <a:ext uri="{FF2B5EF4-FFF2-40B4-BE49-F238E27FC236}">
                <a16:creationId xmlns:a16="http://schemas.microsoft.com/office/drawing/2014/main" id="{9FF3B18E-C2FA-E102-5AB3-9B46BD5F1A58}"/>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3466832" y="2273972"/>
            <a:ext cx="838418" cy="838418"/>
          </a:xfrm>
          <a:prstGeom prst="rect">
            <a:avLst/>
          </a:prstGeom>
        </p:spPr>
      </p:pic>
      <p:pic>
        <p:nvPicPr>
          <p:cNvPr id="5" name="Picture 4">
            <a:extLst>
              <a:ext uri="{FF2B5EF4-FFF2-40B4-BE49-F238E27FC236}">
                <a16:creationId xmlns:a16="http://schemas.microsoft.com/office/drawing/2014/main" id="{EE2B3ED1-E234-6A0F-E317-CC13EAC539FE}"/>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2628415" y="543866"/>
            <a:ext cx="838417" cy="838417"/>
          </a:xfrm>
          <a:prstGeom prst="rect">
            <a:avLst/>
          </a:prstGeom>
        </p:spPr>
      </p:pic>
      <p:pic>
        <p:nvPicPr>
          <p:cNvPr id="10" name="Picture 9">
            <a:extLst>
              <a:ext uri="{FF2B5EF4-FFF2-40B4-BE49-F238E27FC236}">
                <a16:creationId xmlns:a16="http://schemas.microsoft.com/office/drawing/2014/main" id="{7663DC67-45F8-C7F2-603F-6E72CE274313}"/>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2630105" y="1386452"/>
            <a:ext cx="838417" cy="838417"/>
          </a:xfrm>
          <a:prstGeom prst="rect">
            <a:avLst/>
          </a:prstGeom>
        </p:spPr>
      </p:pic>
      <p:pic>
        <p:nvPicPr>
          <p:cNvPr id="14" name="Picture 13">
            <a:extLst>
              <a:ext uri="{FF2B5EF4-FFF2-40B4-BE49-F238E27FC236}">
                <a16:creationId xmlns:a16="http://schemas.microsoft.com/office/drawing/2014/main" id="{57997DC6-B11A-0E2D-2BFF-CCAB70CE0638}"/>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2628415" y="2224869"/>
            <a:ext cx="838417" cy="838417"/>
          </a:xfrm>
          <a:prstGeom prst="rect">
            <a:avLst/>
          </a:prstGeom>
        </p:spPr>
      </p:pic>
      <p:pic>
        <p:nvPicPr>
          <p:cNvPr id="20" name="Picture 19">
            <a:extLst>
              <a:ext uri="{FF2B5EF4-FFF2-40B4-BE49-F238E27FC236}">
                <a16:creationId xmlns:a16="http://schemas.microsoft.com/office/drawing/2014/main" id="{C4E1CE28-EA85-DE0C-BEB5-A5E9367EF885}"/>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2628415" y="3063286"/>
            <a:ext cx="838417" cy="838417"/>
          </a:xfrm>
          <a:prstGeom prst="rect">
            <a:avLst/>
          </a:prstGeom>
        </p:spPr>
      </p:pic>
      <p:pic>
        <p:nvPicPr>
          <p:cNvPr id="24" name="Picture 23">
            <a:extLst>
              <a:ext uri="{FF2B5EF4-FFF2-40B4-BE49-F238E27FC236}">
                <a16:creationId xmlns:a16="http://schemas.microsoft.com/office/drawing/2014/main" id="{F0D90032-67B0-31C8-DF1F-19EC6386F747}"/>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2628415" y="3901703"/>
            <a:ext cx="838417" cy="838417"/>
          </a:xfrm>
          <a:prstGeom prst="rect">
            <a:avLst/>
          </a:prstGeom>
        </p:spPr>
      </p:pic>
      <p:sp>
        <p:nvSpPr>
          <p:cNvPr id="25" name="流程图: 磁盘 59">
            <a:extLst>
              <a:ext uri="{FF2B5EF4-FFF2-40B4-BE49-F238E27FC236}">
                <a16:creationId xmlns:a16="http://schemas.microsoft.com/office/drawing/2014/main" id="{07E7B46C-C92D-F5A9-69D8-67DA57A21550}"/>
              </a:ext>
            </a:extLst>
          </p:cNvPr>
          <p:cNvSpPr/>
          <p:nvPr/>
        </p:nvSpPr>
        <p:spPr>
          <a:xfrm>
            <a:off x="684148" y="1861378"/>
            <a:ext cx="1496726" cy="1564861"/>
          </a:xfrm>
          <a:prstGeom prst="flowChartMagneticDisk">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ltLang="zh-CN" dirty="0">
                <a:solidFill>
                  <a:srgbClr val="FF0000"/>
                </a:solidFill>
              </a:rPr>
              <a:t>Prompt Set for a Banana Car</a:t>
            </a:r>
            <a:endParaRPr lang="zh-CN" altLang="en-US" dirty="0">
              <a:solidFill>
                <a:srgbClr val="FF0000"/>
              </a:solidFill>
            </a:endParaRPr>
          </a:p>
        </p:txBody>
      </p:sp>
      <p:sp>
        <p:nvSpPr>
          <p:cNvPr id="26" name="流程图: 磁盘 60">
            <a:extLst>
              <a:ext uri="{FF2B5EF4-FFF2-40B4-BE49-F238E27FC236}">
                <a16:creationId xmlns:a16="http://schemas.microsoft.com/office/drawing/2014/main" id="{60DE9131-EC32-3FE6-F193-0EF9E231379F}"/>
              </a:ext>
            </a:extLst>
          </p:cNvPr>
          <p:cNvSpPr/>
          <p:nvPr/>
        </p:nvSpPr>
        <p:spPr>
          <a:xfrm>
            <a:off x="6300329" y="1853394"/>
            <a:ext cx="1496727" cy="1564860"/>
          </a:xfrm>
          <a:prstGeom prst="flowChartMagneticDisk">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0070C0"/>
                </a:solidFill>
              </a:rPr>
              <a:t>Prompt Set for a Banana Airplane</a:t>
            </a:r>
            <a:endParaRPr lang="zh-CN" altLang="en-US" dirty="0">
              <a:solidFill>
                <a:srgbClr val="0070C0"/>
              </a:solidFill>
            </a:endParaRPr>
          </a:p>
        </p:txBody>
      </p:sp>
      <p:cxnSp>
        <p:nvCxnSpPr>
          <p:cNvPr id="27" name="直接箭头连接符 96">
            <a:extLst>
              <a:ext uri="{FF2B5EF4-FFF2-40B4-BE49-F238E27FC236}">
                <a16:creationId xmlns:a16="http://schemas.microsoft.com/office/drawing/2014/main" id="{AFC91048-1995-A886-F9F1-A5476ABC4480}"/>
              </a:ext>
            </a:extLst>
          </p:cNvPr>
          <p:cNvCxnSpPr>
            <a:cxnSpLocks/>
            <a:stCxn id="25" idx="4"/>
            <a:endCxn id="5" idx="1"/>
          </p:cNvCxnSpPr>
          <p:nvPr/>
        </p:nvCxnSpPr>
        <p:spPr>
          <a:xfrm flipV="1">
            <a:off x="2180874" y="963075"/>
            <a:ext cx="447541" cy="1680734"/>
          </a:xfrm>
          <a:prstGeom prst="straightConnector1">
            <a:avLst/>
          </a:prstGeom>
          <a:ln w="1905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 name="直接箭头连接符 96">
            <a:extLst>
              <a:ext uri="{FF2B5EF4-FFF2-40B4-BE49-F238E27FC236}">
                <a16:creationId xmlns:a16="http://schemas.microsoft.com/office/drawing/2014/main" id="{A24B0C58-AC62-86E5-8201-1C4AB916EB6C}"/>
              </a:ext>
            </a:extLst>
          </p:cNvPr>
          <p:cNvCxnSpPr>
            <a:cxnSpLocks/>
            <a:stCxn id="25" idx="4"/>
            <a:endCxn id="10" idx="1"/>
          </p:cNvCxnSpPr>
          <p:nvPr/>
        </p:nvCxnSpPr>
        <p:spPr>
          <a:xfrm flipV="1">
            <a:off x="2180874" y="1805661"/>
            <a:ext cx="449231" cy="838148"/>
          </a:xfrm>
          <a:prstGeom prst="straightConnector1">
            <a:avLst/>
          </a:prstGeom>
          <a:ln w="1905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3" name="直接箭头连接符 96">
            <a:extLst>
              <a:ext uri="{FF2B5EF4-FFF2-40B4-BE49-F238E27FC236}">
                <a16:creationId xmlns:a16="http://schemas.microsoft.com/office/drawing/2014/main" id="{7952711B-C5B0-6B15-306C-4EB6B5703A67}"/>
              </a:ext>
            </a:extLst>
          </p:cNvPr>
          <p:cNvCxnSpPr>
            <a:cxnSpLocks/>
            <a:stCxn id="25" idx="4"/>
            <a:endCxn id="14" idx="1"/>
          </p:cNvCxnSpPr>
          <p:nvPr/>
        </p:nvCxnSpPr>
        <p:spPr>
          <a:xfrm>
            <a:off x="2180874" y="2643809"/>
            <a:ext cx="447541" cy="269"/>
          </a:xfrm>
          <a:prstGeom prst="straightConnector1">
            <a:avLst/>
          </a:prstGeom>
          <a:ln w="1905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直接箭头连接符 96">
            <a:extLst>
              <a:ext uri="{FF2B5EF4-FFF2-40B4-BE49-F238E27FC236}">
                <a16:creationId xmlns:a16="http://schemas.microsoft.com/office/drawing/2014/main" id="{C90E8F13-75C7-FC4E-538B-977B99F04E7E}"/>
              </a:ext>
            </a:extLst>
          </p:cNvPr>
          <p:cNvCxnSpPr>
            <a:cxnSpLocks/>
            <a:stCxn id="25" idx="4"/>
            <a:endCxn id="20" idx="1"/>
          </p:cNvCxnSpPr>
          <p:nvPr/>
        </p:nvCxnSpPr>
        <p:spPr>
          <a:xfrm>
            <a:off x="2180874" y="2643809"/>
            <a:ext cx="447541" cy="838686"/>
          </a:xfrm>
          <a:prstGeom prst="straightConnector1">
            <a:avLst/>
          </a:prstGeom>
          <a:ln w="1905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9" name="直接箭头连接符 96">
            <a:extLst>
              <a:ext uri="{FF2B5EF4-FFF2-40B4-BE49-F238E27FC236}">
                <a16:creationId xmlns:a16="http://schemas.microsoft.com/office/drawing/2014/main" id="{90153EFF-574C-2EEC-FEBB-B2BE0875B0C8}"/>
              </a:ext>
            </a:extLst>
          </p:cNvPr>
          <p:cNvCxnSpPr>
            <a:cxnSpLocks/>
            <a:stCxn id="25" idx="4"/>
            <a:endCxn id="24" idx="1"/>
          </p:cNvCxnSpPr>
          <p:nvPr/>
        </p:nvCxnSpPr>
        <p:spPr>
          <a:xfrm>
            <a:off x="2180874" y="2643809"/>
            <a:ext cx="447541" cy="1677103"/>
          </a:xfrm>
          <a:prstGeom prst="straightConnector1">
            <a:avLst/>
          </a:prstGeom>
          <a:ln w="1905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直接箭头连接符 125">
            <a:extLst>
              <a:ext uri="{FF2B5EF4-FFF2-40B4-BE49-F238E27FC236}">
                <a16:creationId xmlns:a16="http://schemas.microsoft.com/office/drawing/2014/main" id="{ECED0674-76A7-633F-2BA2-1A3F59BD8D1A}"/>
              </a:ext>
            </a:extLst>
          </p:cNvPr>
          <p:cNvCxnSpPr>
            <a:cxnSpLocks/>
            <a:stCxn id="26" idx="4"/>
            <a:endCxn id="122" idx="1"/>
          </p:cNvCxnSpPr>
          <p:nvPr/>
        </p:nvCxnSpPr>
        <p:spPr>
          <a:xfrm flipV="1">
            <a:off x="7797056" y="1012984"/>
            <a:ext cx="480981" cy="1622840"/>
          </a:xfrm>
          <a:prstGeom prst="straightConnector1">
            <a:avLst/>
          </a:prstGeom>
          <a:ln w="19050">
            <a:solidFill>
              <a:srgbClr val="0070C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5" name="直接箭头连接符 125">
            <a:extLst>
              <a:ext uri="{FF2B5EF4-FFF2-40B4-BE49-F238E27FC236}">
                <a16:creationId xmlns:a16="http://schemas.microsoft.com/office/drawing/2014/main" id="{D7FA2767-6B44-6CFA-C145-068DAC119924}"/>
              </a:ext>
            </a:extLst>
          </p:cNvPr>
          <p:cNvCxnSpPr>
            <a:cxnSpLocks/>
            <a:stCxn id="26" idx="4"/>
            <a:endCxn id="119" idx="1"/>
          </p:cNvCxnSpPr>
          <p:nvPr/>
        </p:nvCxnSpPr>
        <p:spPr>
          <a:xfrm flipV="1">
            <a:off x="7797056" y="1805525"/>
            <a:ext cx="480981" cy="830299"/>
          </a:xfrm>
          <a:prstGeom prst="straightConnector1">
            <a:avLst/>
          </a:prstGeom>
          <a:ln w="19050">
            <a:solidFill>
              <a:srgbClr val="0070C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8" name="直接箭头连接符 125">
            <a:extLst>
              <a:ext uri="{FF2B5EF4-FFF2-40B4-BE49-F238E27FC236}">
                <a16:creationId xmlns:a16="http://schemas.microsoft.com/office/drawing/2014/main" id="{D4C1B625-2768-055D-9E33-3CE281DC0588}"/>
              </a:ext>
            </a:extLst>
          </p:cNvPr>
          <p:cNvCxnSpPr>
            <a:cxnSpLocks/>
            <a:stCxn id="26" idx="4"/>
            <a:endCxn id="117" idx="1"/>
          </p:cNvCxnSpPr>
          <p:nvPr/>
        </p:nvCxnSpPr>
        <p:spPr>
          <a:xfrm flipV="1">
            <a:off x="7797056" y="2633534"/>
            <a:ext cx="480981" cy="2290"/>
          </a:xfrm>
          <a:prstGeom prst="straightConnector1">
            <a:avLst/>
          </a:prstGeom>
          <a:ln w="19050">
            <a:solidFill>
              <a:srgbClr val="0070C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1" name="直接箭头连接符 125">
            <a:extLst>
              <a:ext uri="{FF2B5EF4-FFF2-40B4-BE49-F238E27FC236}">
                <a16:creationId xmlns:a16="http://schemas.microsoft.com/office/drawing/2014/main" id="{CB8008DF-6328-C77F-8E77-3DEEFB41FE4D}"/>
              </a:ext>
            </a:extLst>
          </p:cNvPr>
          <p:cNvCxnSpPr>
            <a:cxnSpLocks/>
            <a:stCxn id="26" idx="4"/>
            <a:endCxn id="115" idx="1"/>
          </p:cNvCxnSpPr>
          <p:nvPr/>
        </p:nvCxnSpPr>
        <p:spPr>
          <a:xfrm>
            <a:off x="7797056" y="2635824"/>
            <a:ext cx="480981" cy="842547"/>
          </a:xfrm>
          <a:prstGeom prst="straightConnector1">
            <a:avLst/>
          </a:prstGeom>
          <a:ln w="19050">
            <a:solidFill>
              <a:srgbClr val="0070C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4" name="直接箭头连接符 125">
            <a:extLst>
              <a:ext uri="{FF2B5EF4-FFF2-40B4-BE49-F238E27FC236}">
                <a16:creationId xmlns:a16="http://schemas.microsoft.com/office/drawing/2014/main" id="{00E06700-839D-4348-FF8D-B5DF9F85B88C}"/>
              </a:ext>
            </a:extLst>
          </p:cNvPr>
          <p:cNvCxnSpPr>
            <a:cxnSpLocks/>
            <a:stCxn id="26" idx="4"/>
            <a:endCxn id="113" idx="1"/>
          </p:cNvCxnSpPr>
          <p:nvPr/>
        </p:nvCxnSpPr>
        <p:spPr>
          <a:xfrm>
            <a:off x="7797056" y="2635824"/>
            <a:ext cx="480981" cy="1670754"/>
          </a:xfrm>
          <a:prstGeom prst="straightConnector1">
            <a:avLst/>
          </a:prstGeom>
          <a:ln w="19050">
            <a:solidFill>
              <a:srgbClr val="0070C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8715D39-092A-599C-02A7-2E1E2E7BDB16}"/>
              </a:ext>
            </a:extLst>
          </p:cNvPr>
          <p:cNvSpPr txBox="1"/>
          <p:nvPr/>
        </p:nvSpPr>
        <p:spPr>
          <a:xfrm>
            <a:off x="2740488" y="282890"/>
            <a:ext cx="614271" cy="307777"/>
          </a:xfrm>
          <a:prstGeom prst="rect">
            <a:avLst/>
          </a:prstGeom>
          <a:noFill/>
        </p:spPr>
        <p:txBody>
          <a:bodyPr wrap="none" rtlCol="0">
            <a:spAutoFit/>
          </a:bodyPr>
          <a:lstStyle/>
          <a:p>
            <a:r>
              <a:rPr lang="en-SG" sz="1400" b="1" dirty="0"/>
              <a:t>Initial</a:t>
            </a:r>
          </a:p>
        </p:txBody>
      </p:sp>
      <p:sp>
        <p:nvSpPr>
          <p:cNvPr id="78" name="TextBox 77">
            <a:extLst>
              <a:ext uri="{FF2B5EF4-FFF2-40B4-BE49-F238E27FC236}">
                <a16:creationId xmlns:a16="http://schemas.microsoft.com/office/drawing/2014/main" id="{2A3515A1-4249-22CB-C531-1ACD96C3252E}"/>
              </a:ext>
            </a:extLst>
          </p:cNvPr>
          <p:cNvSpPr txBox="1"/>
          <p:nvPr/>
        </p:nvSpPr>
        <p:spPr>
          <a:xfrm>
            <a:off x="3534924" y="280865"/>
            <a:ext cx="630301" cy="307777"/>
          </a:xfrm>
          <a:prstGeom prst="rect">
            <a:avLst/>
          </a:prstGeom>
          <a:noFill/>
        </p:spPr>
        <p:txBody>
          <a:bodyPr wrap="none" rtlCol="0">
            <a:spAutoFit/>
          </a:bodyPr>
          <a:lstStyle/>
          <a:p>
            <a:r>
              <a:rPr lang="en-SG" sz="1400" b="1" dirty="0"/>
              <a:t>Gen-1</a:t>
            </a:r>
          </a:p>
        </p:txBody>
      </p:sp>
      <p:sp>
        <p:nvSpPr>
          <p:cNvPr id="99" name="TextBox 98">
            <a:extLst>
              <a:ext uri="{FF2B5EF4-FFF2-40B4-BE49-F238E27FC236}">
                <a16:creationId xmlns:a16="http://schemas.microsoft.com/office/drawing/2014/main" id="{2AA8E655-0BEE-BE62-C51A-1F790ADB9690}"/>
              </a:ext>
            </a:extLst>
          </p:cNvPr>
          <p:cNvSpPr txBox="1"/>
          <p:nvPr/>
        </p:nvSpPr>
        <p:spPr>
          <a:xfrm>
            <a:off x="4490851" y="275456"/>
            <a:ext cx="630301" cy="307777"/>
          </a:xfrm>
          <a:prstGeom prst="rect">
            <a:avLst/>
          </a:prstGeom>
          <a:noFill/>
        </p:spPr>
        <p:txBody>
          <a:bodyPr wrap="none" rtlCol="0">
            <a:spAutoFit/>
          </a:bodyPr>
          <a:lstStyle/>
          <a:p>
            <a:r>
              <a:rPr lang="en-SG" sz="1400" b="1" dirty="0"/>
              <a:t>Gen-5</a:t>
            </a:r>
          </a:p>
        </p:txBody>
      </p:sp>
      <p:sp>
        <p:nvSpPr>
          <p:cNvPr id="110" name="TextBox 109">
            <a:extLst>
              <a:ext uri="{FF2B5EF4-FFF2-40B4-BE49-F238E27FC236}">
                <a16:creationId xmlns:a16="http://schemas.microsoft.com/office/drawing/2014/main" id="{9F3167FD-0981-5BC9-6BF0-7EB58B2602C5}"/>
              </a:ext>
            </a:extLst>
          </p:cNvPr>
          <p:cNvSpPr txBox="1"/>
          <p:nvPr/>
        </p:nvSpPr>
        <p:spPr>
          <a:xfrm>
            <a:off x="5349586" y="275455"/>
            <a:ext cx="630301" cy="307777"/>
          </a:xfrm>
          <a:prstGeom prst="rect">
            <a:avLst/>
          </a:prstGeom>
          <a:noFill/>
        </p:spPr>
        <p:txBody>
          <a:bodyPr wrap="none" rtlCol="0">
            <a:spAutoFit/>
          </a:bodyPr>
          <a:lstStyle/>
          <a:p>
            <a:r>
              <a:rPr lang="en-SG" sz="1400" b="1" dirty="0"/>
              <a:t>Gen-7</a:t>
            </a:r>
          </a:p>
        </p:txBody>
      </p:sp>
      <p:sp>
        <p:nvSpPr>
          <p:cNvPr id="4" name="Slide Number Placeholder 3">
            <a:extLst>
              <a:ext uri="{FF2B5EF4-FFF2-40B4-BE49-F238E27FC236}">
                <a16:creationId xmlns:a16="http://schemas.microsoft.com/office/drawing/2014/main" id="{EAD6C63F-11C8-BC3C-7026-96ED2E35B3B5}"/>
              </a:ext>
            </a:extLst>
          </p:cNvPr>
          <p:cNvSpPr txBox="1">
            <a:spLocks/>
          </p:cNvSpPr>
          <p:nvPr/>
        </p:nvSpPr>
        <p:spPr>
          <a:xfrm>
            <a:off x="6008688" y="6496050"/>
            <a:ext cx="460375" cy="330200"/>
          </a:xfrm>
          <a:prstGeom prst="rect">
            <a:avLst/>
          </a:prstGeom>
        </p:spPr>
        <p:txBody>
          <a:bodyPr/>
          <a:lstStyle>
            <a:defPPr>
              <a:defRPr lang="en-US"/>
            </a:defPPr>
            <a:lvl1pPr marL="0" algn="ctr" defTabSz="914400" rtl="0" eaLnBrk="1" latinLnBrk="0" hangingPunct="1">
              <a:defRPr sz="11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4F0C88-0165-4FC4-8B5E-8BECB1048F4D}" type="slidenum">
              <a:rPr lang="en-US" smtClean="0"/>
              <a:pPr/>
              <a:t>8</a:t>
            </a:fld>
            <a:endParaRPr lang="en-US" dirty="0"/>
          </a:p>
        </p:txBody>
      </p:sp>
      <p:sp>
        <p:nvSpPr>
          <p:cNvPr id="121" name="标题 3">
            <a:extLst>
              <a:ext uri="{FF2B5EF4-FFF2-40B4-BE49-F238E27FC236}">
                <a16:creationId xmlns:a16="http://schemas.microsoft.com/office/drawing/2014/main" id="{51FD69A9-D490-74F3-3D82-859995989780}"/>
              </a:ext>
            </a:extLst>
          </p:cNvPr>
          <p:cNvSpPr>
            <a:spLocks noGrp="1"/>
          </p:cNvSpPr>
          <p:nvPr>
            <p:ph type="title"/>
          </p:nvPr>
        </p:nvSpPr>
        <p:spPr>
          <a:xfrm>
            <a:off x="0" y="4024"/>
            <a:ext cx="1931274" cy="856978"/>
          </a:xfrm>
        </p:spPr>
        <p:txBody>
          <a:bodyPr>
            <a:noAutofit/>
          </a:bodyPr>
          <a:lstStyle/>
          <a:p>
            <a:r>
              <a:rPr lang="en-US" altLang="zh-CN" sz="2800" dirty="0"/>
              <a:t>LLM2FEA</a:t>
            </a:r>
            <a:br>
              <a:rPr lang="en-US" altLang="zh-CN" sz="2800" dirty="0"/>
            </a:br>
            <a:r>
              <a:rPr lang="en-US" altLang="zh-CN" sz="2800" dirty="0"/>
              <a:t>Results</a:t>
            </a:r>
            <a:endParaRPr lang="zh-CN" altLang="en-US" sz="2800" dirty="0"/>
          </a:p>
        </p:txBody>
      </p:sp>
      <p:pic>
        <p:nvPicPr>
          <p:cNvPr id="212" name="Picture 211">
            <a:extLst>
              <a:ext uri="{FF2B5EF4-FFF2-40B4-BE49-F238E27FC236}">
                <a16:creationId xmlns:a16="http://schemas.microsoft.com/office/drawing/2014/main" id="{A2192F4C-DFC5-E460-D0C5-A956527EBCBD}"/>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10779953" y="586730"/>
            <a:ext cx="838421" cy="838421"/>
          </a:xfrm>
          <a:prstGeom prst="rect">
            <a:avLst/>
          </a:prstGeom>
        </p:spPr>
      </p:pic>
      <p:pic>
        <p:nvPicPr>
          <p:cNvPr id="214" name="Picture 213">
            <a:extLst>
              <a:ext uri="{FF2B5EF4-FFF2-40B4-BE49-F238E27FC236}">
                <a16:creationId xmlns:a16="http://schemas.microsoft.com/office/drawing/2014/main" id="{5386B81F-5240-6CC2-2B18-C4D3EDBF22A6}"/>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781763" y="3887367"/>
            <a:ext cx="838421" cy="838421"/>
          </a:xfrm>
          <a:prstGeom prst="rect">
            <a:avLst/>
          </a:prstGeom>
        </p:spPr>
      </p:pic>
      <p:pic>
        <p:nvPicPr>
          <p:cNvPr id="216" name="Picture 215">
            <a:extLst>
              <a:ext uri="{FF2B5EF4-FFF2-40B4-BE49-F238E27FC236}">
                <a16:creationId xmlns:a16="http://schemas.microsoft.com/office/drawing/2014/main" id="{D8447422-5D6C-72F7-4F26-92DF03797845}"/>
              </a:ext>
            </a:extLst>
          </p:cNvPr>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0809589" y="3059161"/>
            <a:ext cx="838421" cy="838421"/>
          </a:xfrm>
          <a:prstGeom prst="rect">
            <a:avLst/>
          </a:prstGeom>
        </p:spPr>
      </p:pic>
      <p:pic>
        <p:nvPicPr>
          <p:cNvPr id="220" name="Picture 219">
            <a:extLst>
              <a:ext uri="{FF2B5EF4-FFF2-40B4-BE49-F238E27FC236}">
                <a16:creationId xmlns:a16="http://schemas.microsoft.com/office/drawing/2014/main" id="{81EDB767-5673-A2C5-B8FC-B4BCA550C4B2}"/>
              </a:ext>
            </a:extLst>
          </p:cNvPr>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10799749" y="2244147"/>
            <a:ext cx="838421" cy="838421"/>
          </a:xfrm>
          <a:prstGeom prst="rect">
            <a:avLst/>
          </a:prstGeom>
        </p:spPr>
      </p:pic>
      <p:pic>
        <p:nvPicPr>
          <p:cNvPr id="222" name="Picture 221">
            <a:extLst>
              <a:ext uri="{FF2B5EF4-FFF2-40B4-BE49-F238E27FC236}">
                <a16:creationId xmlns:a16="http://schemas.microsoft.com/office/drawing/2014/main" id="{EF71B100-6E26-2606-36C1-24B961C53A2F}"/>
              </a:ext>
            </a:extLst>
          </p:cNvPr>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10789909" y="1421217"/>
            <a:ext cx="838421" cy="838421"/>
          </a:xfrm>
          <a:prstGeom prst="rect">
            <a:avLst/>
          </a:prstGeom>
        </p:spPr>
      </p:pic>
      <p:sp>
        <p:nvSpPr>
          <p:cNvPr id="248" name="TextBox 247">
            <a:extLst>
              <a:ext uri="{FF2B5EF4-FFF2-40B4-BE49-F238E27FC236}">
                <a16:creationId xmlns:a16="http://schemas.microsoft.com/office/drawing/2014/main" id="{EB0E1EB7-57D2-B35E-2EE1-DB3EDAECBDEA}"/>
              </a:ext>
            </a:extLst>
          </p:cNvPr>
          <p:cNvSpPr txBox="1"/>
          <p:nvPr/>
        </p:nvSpPr>
        <p:spPr>
          <a:xfrm>
            <a:off x="8316183" y="281232"/>
            <a:ext cx="614271" cy="307777"/>
          </a:xfrm>
          <a:prstGeom prst="rect">
            <a:avLst/>
          </a:prstGeom>
          <a:noFill/>
        </p:spPr>
        <p:txBody>
          <a:bodyPr wrap="none" rtlCol="0">
            <a:spAutoFit/>
          </a:bodyPr>
          <a:lstStyle/>
          <a:p>
            <a:r>
              <a:rPr lang="en-SG" sz="1400" b="1" dirty="0"/>
              <a:t>Initial</a:t>
            </a:r>
          </a:p>
        </p:txBody>
      </p:sp>
      <p:sp>
        <p:nvSpPr>
          <p:cNvPr id="249" name="TextBox 248">
            <a:extLst>
              <a:ext uri="{FF2B5EF4-FFF2-40B4-BE49-F238E27FC236}">
                <a16:creationId xmlns:a16="http://schemas.microsoft.com/office/drawing/2014/main" id="{A2A576B4-82AF-82CA-52C6-B7A9BFCB805D}"/>
              </a:ext>
            </a:extLst>
          </p:cNvPr>
          <p:cNvSpPr txBox="1"/>
          <p:nvPr/>
        </p:nvSpPr>
        <p:spPr>
          <a:xfrm>
            <a:off x="9110619" y="279207"/>
            <a:ext cx="630301" cy="307777"/>
          </a:xfrm>
          <a:prstGeom prst="rect">
            <a:avLst/>
          </a:prstGeom>
          <a:noFill/>
        </p:spPr>
        <p:txBody>
          <a:bodyPr wrap="none" rtlCol="0">
            <a:spAutoFit/>
          </a:bodyPr>
          <a:lstStyle/>
          <a:p>
            <a:r>
              <a:rPr lang="en-SG" sz="1400" b="1" dirty="0"/>
              <a:t>Gen-1</a:t>
            </a:r>
          </a:p>
        </p:txBody>
      </p:sp>
      <p:sp>
        <p:nvSpPr>
          <p:cNvPr id="250" name="TextBox 249">
            <a:extLst>
              <a:ext uri="{FF2B5EF4-FFF2-40B4-BE49-F238E27FC236}">
                <a16:creationId xmlns:a16="http://schemas.microsoft.com/office/drawing/2014/main" id="{9A5208D6-2DC4-B1FC-7F80-987642A6F933}"/>
              </a:ext>
            </a:extLst>
          </p:cNvPr>
          <p:cNvSpPr txBox="1"/>
          <p:nvPr/>
        </p:nvSpPr>
        <p:spPr>
          <a:xfrm>
            <a:off x="10066546" y="273798"/>
            <a:ext cx="630301" cy="307777"/>
          </a:xfrm>
          <a:prstGeom prst="rect">
            <a:avLst/>
          </a:prstGeom>
          <a:noFill/>
        </p:spPr>
        <p:txBody>
          <a:bodyPr wrap="none" rtlCol="0">
            <a:spAutoFit/>
          </a:bodyPr>
          <a:lstStyle/>
          <a:p>
            <a:r>
              <a:rPr lang="en-SG" sz="1400" b="1" dirty="0"/>
              <a:t>Gen-5</a:t>
            </a:r>
          </a:p>
        </p:txBody>
      </p:sp>
      <p:sp>
        <p:nvSpPr>
          <p:cNvPr id="251" name="TextBox 250">
            <a:extLst>
              <a:ext uri="{FF2B5EF4-FFF2-40B4-BE49-F238E27FC236}">
                <a16:creationId xmlns:a16="http://schemas.microsoft.com/office/drawing/2014/main" id="{4FDB9C88-0159-1200-1F7C-56B838944977}"/>
              </a:ext>
            </a:extLst>
          </p:cNvPr>
          <p:cNvSpPr txBox="1"/>
          <p:nvPr/>
        </p:nvSpPr>
        <p:spPr>
          <a:xfrm>
            <a:off x="10925281" y="273797"/>
            <a:ext cx="630301" cy="307777"/>
          </a:xfrm>
          <a:prstGeom prst="rect">
            <a:avLst/>
          </a:prstGeom>
          <a:noFill/>
        </p:spPr>
        <p:txBody>
          <a:bodyPr wrap="none" rtlCol="0">
            <a:spAutoFit/>
          </a:bodyPr>
          <a:lstStyle/>
          <a:p>
            <a:r>
              <a:rPr lang="en-SG" sz="1400" b="1" dirty="0"/>
              <a:t>Gen-7</a:t>
            </a:r>
          </a:p>
        </p:txBody>
      </p:sp>
      <p:sp>
        <p:nvSpPr>
          <p:cNvPr id="253" name="TextBox 252">
            <a:extLst>
              <a:ext uri="{FF2B5EF4-FFF2-40B4-BE49-F238E27FC236}">
                <a16:creationId xmlns:a16="http://schemas.microsoft.com/office/drawing/2014/main" id="{B54AA484-A15E-D223-BF84-7C4AAF180CD1}"/>
              </a:ext>
            </a:extLst>
          </p:cNvPr>
          <p:cNvSpPr txBox="1"/>
          <p:nvPr/>
        </p:nvSpPr>
        <p:spPr>
          <a:xfrm>
            <a:off x="10110261" y="4895612"/>
            <a:ext cx="1972035" cy="1600438"/>
          </a:xfrm>
          <a:prstGeom prst="rect">
            <a:avLst/>
          </a:prstGeom>
          <a:noFill/>
        </p:spPr>
        <p:txBody>
          <a:bodyPr wrap="square">
            <a:spAutoFit/>
          </a:bodyPr>
          <a:lstStyle/>
          <a:p>
            <a:r>
              <a:rPr lang="en-SG" sz="1400" dirty="0"/>
              <a:t>A banana airplane in the shape of a classic flying vintage rocket with sleek yellow propellers and a vibrant banana fuselage for smooth banana flights.</a:t>
            </a:r>
          </a:p>
        </p:txBody>
      </p:sp>
      <p:cxnSp>
        <p:nvCxnSpPr>
          <p:cNvPr id="256" name="Straight Arrow Connector 255">
            <a:extLst>
              <a:ext uri="{FF2B5EF4-FFF2-40B4-BE49-F238E27FC236}">
                <a16:creationId xmlns:a16="http://schemas.microsoft.com/office/drawing/2014/main" id="{373A316B-0506-44B5-754E-5FE80E4D8BA8}"/>
              </a:ext>
            </a:extLst>
          </p:cNvPr>
          <p:cNvCxnSpPr>
            <a:stCxn id="253" idx="0"/>
          </p:cNvCxnSpPr>
          <p:nvPr/>
        </p:nvCxnSpPr>
        <p:spPr>
          <a:xfrm flipV="1">
            <a:off x="11096279" y="4549698"/>
            <a:ext cx="102884" cy="3459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8" name="TextBox 257">
            <a:extLst>
              <a:ext uri="{FF2B5EF4-FFF2-40B4-BE49-F238E27FC236}">
                <a16:creationId xmlns:a16="http://schemas.microsoft.com/office/drawing/2014/main" id="{A3F853A6-B9CD-9E1A-85B1-17E81F059649}"/>
              </a:ext>
            </a:extLst>
          </p:cNvPr>
          <p:cNvSpPr txBox="1"/>
          <p:nvPr/>
        </p:nvSpPr>
        <p:spPr>
          <a:xfrm>
            <a:off x="8037546" y="4895612"/>
            <a:ext cx="1798896" cy="954107"/>
          </a:xfrm>
          <a:prstGeom prst="rect">
            <a:avLst/>
          </a:prstGeom>
          <a:noFill/>
        </p:spPr>
        <p:txBody>
          <a:bodyPr wrap="square">
            <a:spAutoFit/>
          </a:bodyPr>
          <a:lstStyle/>
          <a:p>
            <a:r>
              <a:rPr lang="en-SG" sz="1400" dirty="0"/>
              <a:t>A banana airplane in the shape of a classic biplane with a spinning propeller.</a:t>
            </a:r>
          </a:p>
        </p:txBody>
      </p:sp>
      <p:cxnSp>
        <p:nvCxnSpPr>
          <p:cNvPr id="260" name="Straight Arrow Connector 259">
            <a:extLst>
              <a:ext uri="{FF2B5EF4-FFF2-40B4-BE49-F238E27FC236}">
                <a16:creationId xmlns:a16="http://schemas.microsoft.com/office/drawing/2014/main" id="{186E50EC-6550-72F0-D2BB-90D5B5CD1C21}"/>
              </a:ext>
            </a:extLst>
          </p:cNvPr>
          <p:cNvCxnSpPr>
            <a:cxnSpLocks/>
            <a:stCxn id="258" idx="0"/>
          </p:cNvCxnSpPr>
          <p:nvPr/>
        </p:nvCxnSpPr>
        <p:spPr>
          <a:xfrm flipH="1" flipV="1">
            <a:off x="8693742" y="4604020"/>
            <a:ext cx="243252" cy="2915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6" name="TextBox 265">
            <a:extLst>
              <a:ext uri="{FF2B5EF4-FFF2-40B4-BE49-F238E27FC236}">
                <a16:creationId xmlns:a16="http://schemas.microsoft.com/office/drawing/2014/main" id="{0688BAD6-5940-32B9-DB64-CB4A396F1557}"/>
              </a:ext>
            </a:extLst>
          </p:cNvPr>
          <p:cNvSpPr txBox="1"/>
          <p:nvPr/>
        </p:nvSpPr>
        <p:spPr>
          <a:xfrm>
            <a:off x="4846904" y="4988414"/>
            <a:ext cx="2156336" cy="1384995"/>
          </a:xfrm>
          <a:prstGeom prst="rect">
            <a:avLst/>
          </a:prstGeom>
          <a:noFill/>
        </p:spPr>
        <p:txBody>
          <a:bodyPr wrap="square">
            <a:spAutoFit/>
          </a:bodyPr>
          <a:lstStyle/>
          <a:p>
            <a:r>
              <a:rPr lang="en-SG" sz="1400" dirty="0"/>
              <a:t>A banana car in the shape of a retro classic yellow van with plush banana-themed seats and tropical sunshine exterior details radiating freshness and joy.</a:t>
            </a:r>
          </a:p>
        </p:txBody>
      </p:sp>
      <p:sp>
        <p:nvSpPr>
          <p:cNvPr id="269" name="TextBox 268">
            <a:extLst>
              <a:ext uri="{FF2B5EF4-FFF2-40B4-BE49-F238E27FC236}">
                <a16:creationId xmlns:a16="http://schemas.microsoft.com/office/drawing/2014/main" id="{9DC4BE60-34E8-730F-AA87-669A47E326FB}"/>
              </a:ext>
            </a:extLst>
          </p:cNvPr>
          <p:cNvSpPr txBox="1"/>
          <p:nvPr/>
        </p:nvSpPr>
        <p:spPr>
          <a:xfrm>
            <a:off x="2006129" y="5003320"/>
            <a:ext cx="1784538" cy="1169551"/>
          </a:xfrm>
          <a:prstGeom prst="rect">
            <a:avLst/>
          </a:prstGeom>
          <a:noFill/>
        </p:spPr>
        <p:txBody>
          <a:bodyPr wrap="square">
            <a:spAutoFit/>
          </a:bodyPr>
          <a:lstStyle/>
          <a:p>
            <a:r>
              <a:rPr lang="en-SG" sz="1400" dirty="0"/>
              <a:t>A banana car in the shape of a off-road SUV with a sturdy banana structure and rugged peel exterior.</a:t>
            </a:r>
          </a:p>
        </p:txBody>
      </p:sp>
      <p:cxnSp>
        <p:nvCxnSpPr>
          <p:cNvPr id="270" name="Straight Arrow Connector 269">
            <a:extLst>
              <a:ext uri="{FF2B5EF4-FFF2-40B4-BE49-F238E27FC236}">
                <a16:creationId xmlns:a16="http://schemas.microsoft.com/office/drawing/2014/main" id="{397A1339-6ACB-A255-C116-79A659C24B5E}"/>
              </a:ext>
            </a:extLst>
          </p:cNvPr>
          <p:cNvCxnSpPr>
            <a:cxnSpLocks/>
            <a:stCxn id="269" idx="0"/>
            <a:endCxn id="24" idx="2"/>
          </p:cNvCxnSpPr>
          <p:nvPr/>
        </p:nvCxnSpPr>
        <p:spPr>
          <a:xfrm flipV="1">
            <a:off x="2898398" y="4740120"/>
            <a:ext cx="149226" cy="263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F3141272-262F-08DC-F2C1-C38F6C2E992B}"/>
              </a:ext>
            </a:extLst>
          </p:cNvPr>
          <p:cNvCxnSpPr>
            <a:cxnSpLocks/>
            <a:stCxn id="266" idx="0"/>
            <a:endCxn id="79" idx="2"/>
          </p:cNvCxnSpPr>
          <p:nvPr/>
        </p:nvCxnSpPr>
        <p:spPr>
          <a:xfrm flipH="1" flipV="1">
            <a:off x="5653690" y="4731874"/>
            <a:ext cx="271382" cy="2565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78" name="TextBox 277">
                <a:extLst>
                  <a:ext uri="{FF2B5EF4-FFF2-40B4-BE49-F238E27FC236}">
                    <a16:creationId xmlns:a16="http://schemas.microsoft.com/office/drawing/2014/main" id="{E91944F0-1D36-2419-FD8F-CE2034EA9250}"/>
                  </a:ext>
                </a:extLst>
              </p:cNvPr>
              <p:cNvSpPr txBox="1"/>
              <p:nvPr/>
            </p:nvSpPr>
            <p:spPr>
              <a:xfrm>
                <a:off x="-14814" y="6172871"/>
                <a:ext cx="2515112" cy="2920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SG" sz="1200" i="1" smtClean="0">
                              <a:latin typeface="Cambria Math" panose="02040503050406030204" pitchFamily="18" charset="0"/>
                              <a:ea typeface="Cambria Math" panose="02040503050406030204" pitchFamily="18" charset="0"/>
                            </a:rPr>
                          </m:ctrlPr>
                        </m:sSubPr>
                        <m:e>
                          <m:r>
                            <a:rPr lang="en-SG" sz="1200" i="1">
                              <a:latin typeface="Cambria Math" panose="02040503050406030204" pitchFamily="18" charset="0"/>
                              <a:ea typeface="Cambria Math" panose="02040503050406030204" pitchFamily="18" charset="0"/>
                            </a:rPr>
                            <m:t>𝑓</m:t>
                          </m:r>
                        </m:e>
                        <m:sub>
                          <m:r>
                            <a:rPr lang="en-SG" sz="1200" b="0" i="1" smtClean="0">
                              <a:latin typeface="Cambria Math" panose="02040503050406030204" pitchFamily="18" charset="0"/>
                              <a:ea typeface="Cambria Math" panose="02040503050406030204" pitchFamily="18" charset="0"/>
                            </a:rPr>
                            <m:t>𝑝h𝑦𝑠𝑖𝑐𝑠</m:t>
                          </m:r>
                        </m:sub>
                      </m:sSub>
                      <m:r>
                        <a:rPr lang="en-SG" sz="1200" b="0" i="1" smtClean="0">
                          <a:latin typeface="Cambria Math" panose="02040503050406030204" pitchFamily="18" charset="0"/>
                          <a:ea typeface="Cambria Math" panose="02040503050406030204" pitchFamily="18" charset="0"/>
                        </a:rPr>
                        <m:t>≡</m:t>
                      </m:r>
                      <m:sSub>
                        <m:sSubPr>
                          <m:ctrlPr>
                            <a:rPr lang="en-SG" sz="1200" i="1">
                              <a:latin typeface="Cambria Math" panose="02040503050406030204" pitchFamily="18" charset="0"/>
                              <a:ea typeface="Cambria Math" panose="02040503050406030204" pitchFamily="18" charset="0"/>
                            </a:rPr>
                          </m:ctrlPr>
                        </m:sSubPr>
                        <m:e>
                          <m:r>
                            <a:rPr lang="en-SG" sz="1200" i="1">
                              <a:latin typeface="Cambria Math" panose="02040503050406030204" pitchFamily="18" charset="0"/>
                              <a:ea typeface="Cambria Math" panose="02040503050406030204" pitchFamily="18" charset="0"/>
                            </a:rPr>
                            <m:t>𝑓</m:t>
                          </m:r>
                        </m:e>
                        <m:sub>
                          <m:r>
                            <a:rPr lang="en-SG" sz="1200" b="0" i="1" smtClean="0">
                              <a:latin typeface="Cambria Math" panose="02040503050406030204" pitchFamily="18" charset="0"/>
                              <a:ea typeface="Cambria Math" panose="02040503050406030204" pitchFamily="18" charset="0"/>
                            </a:rPr>
                            <m:t>𝑑𝑟𝑎𝑔</m:t>
                          </m:r>
                        </m:sub>
                      </m:sSub>
                      <m:r>
                        <a:rPr lang="en-SG" sz="1200" b="0" i="1" smtClean="0">
                          <a:latin typeface="Cambria Math" panose="02040503050406030204" pitchFamily="18" charset="0"/>
                          <a:ea typeface="Cambria Math" panose="02040503050406030204" pitchFamily="18" charset="0"/>
                        </a:rPr>
                        <m:t>+</m:t>
                      </m:r>
                      <m:sSub>
                        <m:sSubPr>
                          <m:ctrlPr>
                            <a:rPr lang="en-SG" sz="1200" i="1">
                              <a:latin typeface="Cambria Math" panose="02040503050406030204" pitchFamily="18" charset="0"/>
                              <a:ea typeface="Cambria Math" panose="02040503050406030204" pitchFamily="18" charset="0"/>
                            </a:rPr>
                          </m:ctrlPr>
                        </m:sSubPr>
                        <m:e>
                          <m:r>
                            <a:rPr lang="en-SG" sz="1200" i="1">
                              <a:latin typeface="Cambria Math" panose="02040503050406030204" pitchFamily="18" charset="0"/>
                              <a:ea typeface="Cambria Math" panose="02040503050406030204" pitchFamily="18" charset="0"/>
                            </a:rPr>
                            <m:t>𝑓</m:t>
                          </m:r>
                        </m:e>
                        <m:sub>
                          <m:r>
                            <a:rPr lang="en-SG" sz="1200" b="0" i="1" smtClean="0">
                              <a:latin typeface="Cambria Math" panose="02040503050406030204" pitchFamily="18" charset="0"/>
                              <a:ea typeface="Cambria Math" panose="02040503050406030204" pitchFamily="18" charset="0"/>
                            </a:rPr>
                            <m:t>𝑣𝑜𝑙𝑢𝑚𝑒</m:t>
                          </m:r>
                        </m:sub>
                      </m:sSub>
                      <m:r>
                        <a:rPr lang="en-SG" sz="1200" i="1">
                          <a:latin typeface="Cambria Math" panose="02040503050406030204" pitchFamily="18" charset="0"/>
                          <a:ea typeface="Cambria Math" panose="02040503050406030204" pitchFamily="18" charset="0"/>
                        </a:rPr>
                        <m:t>+</m:t>
                      </m:r>
                      <m:sSub>
                        <m:sSubPr>
                          <m:ctrlPr>
                            <a:rPr lang="en-SG" sz="1200" i="1">
                              <a:latin typeface="Cambria Math" panose="02040503050406030204" pitchFamily="18" charset="0"/>
                              <a:ea typeface="Cambria Math" panose="02040503050406030204" pitchFamily="18" charset="0"/>
                            </a:rPr>
                          </m:ctrlPr>
                        </m:sSubPr>
                        <m:e>
                          <m:r>
                            <a:rPr lang="en-SG" sz="1200" i="1">
                              <a:latin typeface="Cambria Math" panose="02040503050406030204" pitchFamily="18" charset="0"/>
                              <a:ea typeface="Cambria Math" panose="02040503050406030204" pitchFamily="18" charset="0"/>
                            </a:rPr>
                            <m:t>𝑓</m:t>
                          </m:r>
                        </m:e>
                        <m:sub>
                          <m:r>
                            <a:rPr lang="en-SG" sz="1200" b="0" i="1" smtClean="0">
                              <a:latin typeface="Cambria Math" panose="02040503050406030204" pitchFamily="18" charset="0"/>
                              <a:ea typeface="Cambria Math" panose="02040503050406030204" pitchFamily="18" charset="0"/>
                            </a:rPr>
                            <m:t>𝑣𝑖𝑠𝑢𝑎𝑙</m:t>
                          </m:r>
                        </m:sub>
                      </m:sSub>
                    </m:oMath>
                  </m:oMathPara>
                </a14:m>
                <a:endParaRPr lang="en-SG" sz="1200" dirty="0"/>
              </a:p>
            </p:txBody>
          </p:sp>
        </mc:Choice>
        <mc:Fallback>
          <p:sp>
            <p:nvSpPr>
              <p:cNvPr id="278" name="TextBox 277">
                <a:extLst>
                  <a:ext uri="{FF2B5EF4-FFF2-40B4-BE49-F238E27FC236}">
                    <a16:creationId xmlns:a16="http://schemas.microsoft.com/office/drawing/2014/main" id="{E91944F0-1D36-2419-FD8F-CE2034EA9250}"/>
                  </a:ext>
                </a:extLst>
              </p:cNvPr>
              <p:cNvSpPr txBox="1">
                <a:spLocks noRot="1" noChangeAspect="1" noMove="1" noResize="1" noEditPoints="1" noAdjustHandles="1" noChangeArrowheads="1" noChangeShapeType="1" noTextEdit="1"/>
              </p:cNvSpPr>
              <p:nvPr/>
            </p:nvSpPr>
            <p:spPr>
              <a:xfrm>
                <a:off x="-14814" y="6172871"/>
                <a:ext cx="2515112" cy="292068"/>
              </a:xfrm>
              <a:prstGeom prst="rect">
                <a:avLst/>
              </a:prstGeom>
              <a:blipFill>
                <a:blip r:embed="rId42"/>
                <a:stretch>
                  <a:fillRect b="-2083"/>
                </a:stretch>
              </a:blipFill>
            </p:spPr>
            <p:txBody>
              <a:bodyPr/>
              <a:lstStyle/>
              <a:p>
                <a:r>
                  <a:rPr lang="en-SG">
                    <a:noFill/>
                  </a:rPr>
                  <a:t> </a:t>
                </a:r>
              </a:p>
            </p:txBody>
          </p:sp>
        </mc:Fallback>
      </mc:AlternateContent>
    </p:spTree>
    <p:extLst>
      <p:ext uri="{BB962C8B-B14F-4D97-AF65-F5344CB8AC3E}">
        <p14:creationId xmlns:p14="http://schemas.microsoft.com/office/powerpoint/2010/main" val="40562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Rectangle: Rounded Corners 483">
            <a:extLst>
              <a:ext uri="{FF2B5EF4-FFF2-40B4-BE49-F238E27FC236}">
                <a16:creationId xmlns:a16="http://schemas.microsoft.com/office/drawing/2014/main" id="{D028CBBA-B8EA-ADC7-9E1F-8F09E33464EA}"/>
              </a:ext>
            </a:extLst>
          </p:cNvPr>
          <p:cNvSpPr/>
          <p:nvPr/>
        </p:nvSpPr>
        <p:spPr>
          <a:xfrm>
            <a:off x="2058883" y="448203"/>
            <a:ext cx="4158237" cy="247975"/>
          </a:xfrm>
          <a:prstGeom prst="roundRect">
            <a:avLst>
              <a:gd name="adj" fmla="val 23594"/>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标题 3">
            <a:extLst>
              <a:ext uri="{FF2B5EF4-FFF2-40B4-BE49-F238E27FC236}">
                <a16:creationId xmlns:a16="http://schemas.microsoft.com/office/drawing/2014/main" id="{66411069-1EF4-8E06-3050-594DC1C29F78}"/>
              </a:ext>
            </a:extLst>
          </p:cNvPr>
          <p:cNvSpPr>
            <a:spLocks noGrp="1"/>
          </p:cNvSpPr>
          <p:nvPr>
            <p:ph type="title"/>
          </p:nvPr>
        </p:nvSpPr>
        <p:spPr>
          <a:xfrm>
            <a:off x="-1" y="4025"/>
            <a:ext cx="8323455" cy="448752"/>
          </a:xfrm>
        </p:spPr>
        <p:txBody>
          <a:bodyPr>
            <a:noAutofit/>
          </a:bodyPr>
          <a:lstStyle/>
          <a:p>
            <a:r>
              <a:rPr lang="en-US" altLang="zh-CN" sz="2800" dirty="0"/>
              <a:t>LLM2FEA Instructions (Simplified)</a:t>
            </a:r>
            <a:endParaRPr lang="zh-CN" altLang="en-US" sz="2800" dirty="0"/>
          </a:p>
        </p:txBody>
      </p:sp>
      <p:sp>
        <p:nvSpPr>
          <p:cNvPr id="481" name="Rectangle: Rounded Corners 480">
            <a:extLst>
              <a:ext uri="{FF2B5EF4-FFF2-40B4-BE49-F238E27FC236}">
                <a16:creationId xmlns:a16="http://schemas.microsoft.com/office/drawing/2014/main" id="{0BC9F6D5-6D71-E338-B099-50ED2BFAD2D0}"/>
              </a:ext>
            </a:extLst>
          </p:cNvPr>
          <p:cNvSpPr/>
          <p:nvPr/>
        </p:nvSpPr>
        <p:spPr>
          <a:xfrm>
            <a:off x="2058883" y="448203"/>
            <a:ext cx="4158237" cy="1676108"/>
          </a:xfrm>
          <a:prstGeom prst="roundRect">
            <a:avLst>
              <a:gd name="adj" fmla="val 2511"/>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2" name="Content Placeholder 1">
            <a:extLst>
              <a:ext uri="{FF2B5EF4-FFF2-40B4-BE49-F238E27FC236}">
                <a16:creationId xmlns:a16="http://schemas.microsoft.com/office/drawing/2014/main" id="{3157B807-0143-F457-C459-6A040DD654AB}"/>
              </a:ext>
            </a:extLst>
          </p:cNvPr>
          <p:cNvSpPr>
            <a:spLocks noGrp="1"/>
          </p:cNvSpPr>
          <p:nvPr>
            <p:ph idx="1"/>
          </p:nvPr>
        </p:nvSpPr>
        <p:spPr>
          <a:xfrm>
            <a:off x="2058882" y="678909"/>
            <a:ext cx="4148933" cy="1445402"/>
          </a:xfrm>
        </p:spPr>
        <p:txBody>
          <a:bodyPr>
            <a:noAutofit/>
          </a:bodyPr>
          <a:lstStyle/>
          <a:p>
            <a:pPr marL="0" indent="0">
              <a:lnSpc>
                <a:spcPct val="150000"/>
              </a:lnSpc>
              <a:buNone/>
            </a:pPr>
            <a:r>
              <a:rPr lang="en-SG" sz="1100" i="1" dirty="0"/>
              <a:t>A &lt;text-to-3D&gt; model synthesizes a 3D object from a prompt. Your task is to generate prompt with best &lt;</a:t>
            </a:r>
            <a:r>
              <a:rPr lang="en-SG" sz="1100" i="1" dirty="0" err="1"/>
              <a:t>discovery_task_i</a:t>
            </a:r>
            <a:r>
              <a:rPr lang="en-SG" sz="1100" i="1" dirty="0"/>
              <a:t>&gt; fitness score for the 3D &lt;</a:t>
            </a:r>
            <a:r>
              <a:rPr lang="en-SG" sz="1100" i="1" dirty="0" err="1"/>
              <a:t>discovery_task_i</a:t>
            </a:r>
            <a:r>
              <a:rPr lang="en-SG" sz="1100" i="1" dirty="0"/>
              <a:t>&gt; object synthesized by &lt;text-to-3D&gt; model.</a:t>
            </a:r>
            <a:endParaRPr lang="en-SG" sz="1100" dirty="0"/>
          </a:p>
        </p:txBody>
      </p:sp>
      <p:sp>
        <p:nvSpPr>
          <p:cNvPr id="483" name="TextBox 482">
            <a:extLst>
              <a:ext uri="{FF2B5EF4-FFF2-40B4-BE49-F238E27FC236}">
                <a16:creationId xmlns:a16="http://schemas.microsoft.com/office/drawing/2014/main" id="{5254DDDB-ECA3-A4B0-89C8-9E2A164D9467}"/>
              </a:ext>
            </a:extLst>
          </p:cNvPr>
          <p:cNvSpPr txBox="1"/>
          <p:nvPr/>
        </p:nvSpPr>
        <p:spPr>
          <a:xfrm>
            <a:off x="2042796" y="437344"/>
            <a:ext cx="4165019" cy="276999"/>
          </a:xfrm>
          <a:prstGeom prst="rect">
            <a:avLst/>
          </a:prstGeom>
          <a:noFill/>
        </p:spPr>
        <p:txBody>
          <a:bodyPr wrap="square" rtlCol="0">
            <a:spAutoFit/>
          </a:bodyPr>
          <a:lstStyle/>
          <a:p>
            <a:pPr algn="ctr"/>
            <a:r>
              <a:rPr lang="en-SG" sz="1200" b="1" dirty="0">
                <a:solidFill>
                  <a:schemeClr val="bg1"/>
                </a:solidFill>
              </a:rPr>
              <a:t>(a) Description of Problem</a:t>
            </a:r>
          </a:p>
        </p:txBody>
      </p:sp>
      <p:sp>
        <p:nvSpPr>
          <p:cNvPr id="487" name="Rectangle: Rounded Corners 486">
            <a:extLst>
              <a:ext uri="{FF2B5EF4-FFF2-40B4-BE49-F238E27FC236}">
                <a16:creationId xmlns:a16="http://schemas.microsoft.com/office/drawing/2014/main" id="{7994E2A1-C051-B022-D71D-B5CBA5A2BAF3}"/>
              </a:ext>
            </a:extLst>
          </p:cNvPr>
          <p:cNvSpPr/>
          <p:nvPr/>
        </p:nvSpPr>
        <p:spPr>
          <a:xfrm>
            <a:off x="2058883" y="2205461"/>
            <a:ext cx="4158237" cy="247975"/>
          </a:xfrm>
          <a:prstGeom prst="roundRect">
            <a:avLst>
              <a:gd name="adj" fmla="val 23594"/>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8" name="Rectangle: Rounded Corners 487">
            <a:extLst>
              <a:ext uri="{FF2B5EF4-FFF2-40B4-BE49-F238E27FC236}">
                <a16:creationId xmlns:a16="http://schemas.microsoft.com/office/drawing/2014/main" id="{4BDCF8F6-874F-7E07-7E73-91F2F969A68A}"/>
              </a:ext>
            </a:extLst>
          </p:cNvPr>
          <p:cNvSpPr/>
          <p:nvPr/>
        </p:nvSpPr>
        <p:spPr>
          <a:xfrm>
            <a:off x="2058882" y="2205462"/>
            <a:ext cx="4158238" cy="2131434"/>
          </a:xfrm>
          <a:prstGeom prst="roundRect">
            <a:avLst>
              <a:gd name="adj" fmla="val 2511"/>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9" name="Content Placeholder 1">
            <a:extLst>
              <a:ext uri="{FF2B5EF4-FFF2-40B4-BE49-F238E27FC236}">
                <a16:creationId xmlns:a16="http://schemas.microsoft.com/office/drawing/2014/main" id="{03D4A262-6586-FAE5-B6C8-3C063C08FF3D}"/>
              </a:ext>
            </a:extLst>
          </p:cNvPr>
          <p:cNvSpPr txBox="1">
            <a:spLocks/>
          </p:cNvSpPr>
          <p:nvPr/>
        </p:nvSpPr>
        <p:spPr>
          <a:xfrm>
            <a:off x="2066081" y="2468633"/>
            <a:ext cx="4158237" cy="18682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Font typeface="Arial" panose="020B0604020202020204" pitchFamily="34" charset="0"/>
              <a:buNone/>
            </a:pPr>
            <a:r>
              <a:rPr lang="en-SG" sz="1100" i="1" dirty="0"/>
              <a:t>The prompt must first start with “A &lt;</a:t>
            </a:r>
            <a:r>
              <a:rPr lang="en-SG" sz="1100" i="1" dirty="0" err="1"/>
              <a:t>discovery_task_i</a:t>
            </a:r>
            <a:r>
              <a:rPr lang="en-SG" sz="1100" i="1" dirty="0"/>
              <a:t>&gt; in the shape of” and end with a full stop. Predict the &lt;</a:t>
            </a:r>
            <a:r>
              <a:rPr lang="en-SG" sz="1100" i="1" dirty="0" err="1"/>
              <a:t>discovery_task_i</a:t>
            </a:r>
            <a:r>
              <a:rPr lang="en-SG" sz="1100" i="1" dirty="0"/>
              <a:t>&gt; fitness score for the generated 3D &lt;</a:t>
            </a:r>
            <a:r>
              <a:rPr lang="en-SG" sz="1100" i="1" dirty="0" err="1"/>
              <a:t>discovery_task_i</a:t>
            </a:r>
            <a:r>
              <a:rPr lang="en-SG" sz="1100" i="1" dirty="0"/>
              <a:t>&gt; design using the prompt. Can you generate &lt;N / </a:t>
            </a:r>
            <a:r>
              <a:rPr lang="en-SG" sz="1100" i="1" dirty="0" err="1"/>
              <a:t>num_tasks</a:t>
            </a:r>
            <a:r>
              <a:rPr lang="en-SG" sz="1100" i="1" dirty="0"/>
              <a:t>&gt; prompts?</a:t>
            </a:r>
          </a:p>
        </p:txBody>
      </p:sp>
      <p:sp>
        <p:nvSpPr>
          <p:cNvPr id="490" name="TextBox 489">
            <a:extLst>
              <a:ext uri="{FF2B5EF4-FFF2-40B4-BE49-F238E27FC236}">
                <a16:creationId xmlns:a16="http://schemas.microsoft.com/office/drawing/2014/main" id="{3C68BAB8-2082-50DB-61B9-ADEFC0BE8335}"/>
              </a:ext>
            </a:extLst>
          </p:cNvPr>
          <p:cNvSpPr txBox="1"/>
          <p:nvPr/>
        </p:nvSpPr>
        <p:spPr>
          <a:xfrm>
            <a:off x="2042794" y="2195687"/>
            <a:ext cx="4174326" cy="276999"/>
          </a:xfrm>
          <a:prstGeom prst="rect">
            <a:avLst/>
          </a:prstGeom>
          <a:noFill/>
        </p:spPr>
        <p:txBody>
          <a:bodyPr wrap="square" rtlCol="0">
            <a:spAutoFit/>
          </a:bodyPr>
          <a:lstStyle/>
          <a:p>
            <a:pPr algn="ctr"/>
            <a:r>
              <a:rPr lang="en-SG" sz="1200" b="1" dirty="0">
                <a:solidFill>
                  <a:schemeClr val="bg1"/>
                </a:solidFill>
              </a:rPr>
              <a:t>(b) Population Initialization</a:t>
            </a:r>
          </a:p>
        </p:txBody>
      </p:sp>
      <p:sp>
        <p:nvSpPr>
          <p:cNvPr id="491" name="Rectangle: Rounded Corners 490">
            <a:extLst>
              <a:ext uri="{FF2B5EF4-FFF2-40B4-BE49-F238E27FC236}">
                <a16:creationId xmlns:a16="http://schemas.microsoft.com/office/drawing/2014/main" id="{CBAA3DF8-106B-DF60-CA44-6B9CB21B3D28}"/>
              </a:ext>
            </a:extLst>
          </p:cNvPr>
          <p:cNvSpPr/>
          <p:nvPr/>
        </p:nvSpPr>
        <p:spPr>
          <a:xfrm>
            <a:off x="6272049" y="448204"/>
            <a:ext cx="4175811" cy="248400"/>
          </a:xfrm>
          <a:prstGeom prst="roundRect">
            <a:avLst>
              <a:gd name="adj" fmla="val 23594"/>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92" name="Rectangle: Rounded Corners 491">
            <a:extLst>
              <a:ext uri="{FF2B5EF4-FFF2-40B4-BE49-F238E27FC236}">
                <a16:creationId xmlns:a16="http://schemas.microsoft.com/office/drawing/2014/main" id="{AC91F755-F79B-E9D2-0C12-76DBCB56FD90}"/>
              </a:ext>
            </a:extLst>
          </p:cNvPr>
          <p:cNvSpPr/>
          <p:nvPr/>
        </p:nvSpPr>
        <p:spPr>
          <a:xfrm>
            <a:off x="6273222" y="448205"/>
            <a:ext cx="4173601" cy="1678891"/>
          </a:xfrm>
          <a:prstGeom prst="roundRect">
            <a:avLst>
              <a:gd name="adj" fmla="val 2511"/>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93" name="Content Placeholder 1">
            <a:extLst>
              <a:ext uri="{FF2B5EF4-FFF2-40B4-BE49-F238E27FC236}">
                <a16:creationId xmlns:a16="http://schemas.microsoft.com/office/drawing/2014/main" id="{B3A493B7-65D2-16FB-738C-9BD5D80927EB}"/>
              </a:ext>
            </a:extLst>
          </p:cNvPr>
          <p:cNvSpPr txBox="1">
            <a:spLocks/>
          </p:cNvSpPr>
          <p:nvPr/>
        </p:nvSpPr>
        <p:spPr>
          <a:xfrm>
            <a:off x="6277775" y="703045"/>
            <a:ext cx="4158238" cy="14240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0"/>
              </a:spcBef>
              <a:buNone/>
            </a:pPr>
            <a:r>
              <a:rPr lang="en-SG" sz="1100" dirty="0"/>
              <a:t>Please follow the instructions step-by-step to generate a new prompt.</a:t>
            </a:r>
          </a:p>
          <a:p>
            <a:pPr marL="449263" indent="-449263">
              <a:spcBef>
                <a:spcPts val="0"/>
              </a:spcBef>
              <a:buNone/>
            </a:pPr>
            <a:r>
              <a:rPr lang="en-SG" sz="1100" b="1" dirty="0"/>
              <a:t>Step 1:</a:t>
            </a:r>
            <a:r>
              <a:rPr lang="en-SG" sz="1100" dirty="0"/>
              <a:t>   Reflect, on your previous prompts, why and how each </a:t>
            </a:r>
          </a:p>
          <a:p>
            <a:pPr marL="449263" indent="-449263">
              <a:spcBef>
                <a:spcPts val="0"/>
              </a:spcBef>
              <a:buNone/>
            </a:pPr>
            <a:r>
              <a:rPr lang="en-SG" sz="1100" dirty="0"/>
              <a:t>                prompt yields its fitness scores.</a:t>
            </a:r>
          </a:p>
          <a:p>
            <a:pPr marL="357188" indent="-357188">
              <a:spcBef>
                <a:spcPts val="0"/>
              </a:spcBef>
              <a:buNone/>
            </a:pPr>
            <a:r>
              <a:rPr lang="en-SG" sz="1100" b="1" dirty="0"/>
              <a:t>Step 2:</a:t>
            </a:r>
            <a:r>
              <a:rPr lang="en-SG" sz="1100" dirty="0"/>
              <a:t>   R</a:t>
            </a:r>
            <a:r>
              <a:rPr lang="en-SG" sz="1100" i="1" dirty="0"/>
              <a:t>andomly select any &lt;</a:t>
            </a:r>
            <a:r>
              <a:rPr lang="en-SG" sz="1100" i="1" dirty="0" err="1"/>
              <a:t>discovery_task_i</a:t>
            </a:r>
            <a:r>
              <a:rPr lang="en-SG" sz="1100" i="1" dirty="0"/>
              <a:t>&gt; prompt</a:t>
            </a:r>
            <a:r>
              <a:rPr lang="en-SG" sz="1100" dirty="0"/>
              <a:t>.</a:t>
            </a:r>
          </a:p>
          <a:p>
            <a:pPr marL="357188" indent="-357188">
              <a:spcBef>
                <a:spcPts val="0"/>
              </a:spcBef>
              <a:buNone/>
            </a:pPr>
            <a:r>
              <a:rPr lang="en-SG" sz="1100" b="1" dirty="0"/>
              <a:t>Step 3:</a:t>
            </a:r>
            <a:r>
              <a:rPr lang="en-SG" sz="1100" dirty="0"/>
              <a:t>   Generate a new prompt by mutating the prompt chosen in </a:t>
            </a:r>
          </a:p>
          <a:p>
            <a:pPr marL="357188" indent="-357188">
              <a:spcBef>
                <a:spcPts val="0"/>
              </a:spcBef>
              <a:buNone/>
            </a:pPr>
            <a:r>
              <a:rPr lang="en-SG" sz="1100" dirty="0"/>
              <a:t>                Step 2.  The prompt must first start with "A </a:t>
            </a:r>
          </a:p>
          <a:p>
            <a:pPr marL="357188" indent="-357188">
              <a:spcBef>
                <a:spcPts val="0"/>
              </a:spcBef>
              <a:buNone/>
            </a:pPr>
            <a:r>
              <a:rPr lang="en-SG" sz="1100" dirty="0"/>
              <a:t>                &lt;</a:t>
            </a:r>
            <a:r>
              <a:rPr lang="en-SG" sz="1100" i="1" dirty="0" err="1"/>
              <a:t>discovery_task_i</a:t>
            </a:r>
            <a:r>
              <a:rPr lang="en-SG" sz="1100" dirty="0"/>
              <a:t>&gt; in the shape of" and ends with a full stop. </a:t>
            </a:r>
          </a:p>
          <a:p>
            <a:pPr marL="357188" indent="-357188">
              <a:spcBef>
                <a:spcPts val="0"/>
              </a:spcBef>
              <a:buNone/>
            </a:pPr>
            <a:r>
              <a:rPr lang="en-SG" sz="1100" b="1" dirty="0"/>
              <a:t>Step 4:</a:t>
            </a:r>
            <a:r>
              <a:rPr lang="en-SG" sz="1100" dirty="0"/>
              <a:t>   Keep the generated prompt in Step 3. Repeat step 1 to 3 </a:t>
            </a:r>
          </a:p>
          <a:p>
            <a:pPr marL="357188" indent="-357188">
              <a:spcBef>
                <a:spcPts val="0"/>
              </a:spcBef>
              <a:buNone/>
            </a:pPr>
            <a:r>
              <a:rPr lang="en-SG" sz="1100" dirty="0"/>
              <a:t>                until you have &lt;</a:t>
            </a:r>
            <a:r>
              <a:rPr lang="en-SG" sz="1100" i="1" dirty="0"/>
              <a:t>N</a:t>
            </a:r>
            <a:r>
              <a:rPr lang="en-SG" sz="1100" dirty="0"/>
              <a:t>&gt; generated prompts.</a:t>
            </a:r>
          </a:p>
        </p:txBody>
      </p:sp>
      <p:sp>
        <p:nvSpPr>
          <p:cNvPr id="494" name="TextBox 493">
            <a:extLst>
              <a:ext uri="{FF2B5EF4-FFF2-40B4-BE49-F238E27FC236}">
                <a16:creationId xmlns:a16="http://schemas.microsoft.com/office/drawing/2014/main" id="{8410B9FE-63C2-02BA-17DA-8CFCD62F89D1}"/>
              </a:ext>
            </a:extLst>
          </p:cNvPr>
          <p:cNvSpPr txBox="1"/>
          <p:nvPr/>
        </p:nvSpPr>
        <p:spPr>
          <a:xfrm>
            <a:off x="6279882" y="422803"/>
            <a:ext cx="4158237" cy="276999"/>
          </a:xfrm>
          <a:prstGeom prst="rect">
            <a:avLst/>
          </a:prstGeom>
          <a:noFill/>
        </p:spPr>
        <p:txBody>
          <a:bodyPr wrap="square" rtlCol="0">
            <a:spAutoFit/>
          </a:bodyPr>
          <a:lstStyle/>
          <a:p>
            <a:pPr algn="ctr"/>
            <a:r>
              <a:rPr lang="en-SG" sz="1200" b="1" dirty="0">
                <a:solidFill>
                  <a:schemeClr val="bg1"/>
                </a:solidFill>
              </a:rPr>
              <a:t>(d) Self-Mating</a:t>
            </a:r>
          </a:p>
        </p:txBody>
      </p:sp>
      <p:sp>
        <p:nvSpPr>
          <p:cNvPr id="495" name="Content Placeholder 1">
            <a:extLst>
              <a:ext uri="{FF2B5EF4-FFF2-40B4-BE49-F238E27FC236}">
                <a16:creationId xmlns:a16="http://schemas.microsoft.com/office/drawing/2014/main" id="{03559785-774A-ED5A-95AB-19E56300B4DB}"/>
              </a:ext>
            </a:extLst>
          </p:cNvPr>
          <p:cNvSpPr txBox="1">
            <a:spLocks/>
          </p:cNvSpPr>
          <p:nvPr/>
        </p:nvSpPr>
        <p:spPr>
          <a:xfrm>
            <a:off x="6274735" y="2449507"/>
            <a:ext cx="4171218" cy="18873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0"/>
              </a:spcBef>
              <a:buNone/>
            </a:pPr>
            <a:r>
              <a:rPr lang="en-SG" sz="1100" dirty="0"/>
              <a:t>Please follow the instructions step-by-step to generate a new prompt.</a:t>
            </a:r>
          </a:p>
          <a:p>
            <a:pPr marL="357188" indent="-357188">
              <a:spcBef>
                <a:spcPts val="0"/>
              </a:spcBef>
              <a:buNone/>
            </a:pPr>
            <a:r>
              <a:rPr lang="en-SG" sz="1100" b="1" dirty="0"/>
              <a:t>Step 1:   </a:t>
            </a:r>
            <a:r>
              <a:rPr lang="en-SG" sz="1100" dirty="0"/>
              <a:t>Reflect, on your previous prompts, why and how each </a:t>
            </a:r>
          </a:p>
          <a:p>
            <a:pPr marL="357188" indent="-357188">
              <a:spcBef>
                <a:spcPts val="0"/>
              </a:spcBef>
              <a:buNone/>
            </a:pPr>
            <a:r>
              <a:rPr lang="en-SG" sz="1100" dirty="0"/>
              <a:t>                prompt yields its fitness scores.</a:t>
            </a:r>
          </a:p>
          <a:p>
            <a:pPr marL="357188" indent="-357188">
              <a:spcBef>
                <a:spcPts val="0"/>
              </a:spcBef>
              <a:buNone/>
            </a:pPr>
            <a:r>
              <a:rPr lang="en-SG" sz="1100" b="1" dirty="0"/>
              <a:t>Step 2:   </a:t>
            </a:r>
            <a:r>
              <a:rPr lang="en-SG" sz="1100" dirty="0"/>
              <a:t>R</a:t>
            </a:r>
            <a:r>
              <a:rPr lang="en-SG" sz="1100" i="1" dirty="0"/>
              <a:t>andomly select one &lt;</a:t>
            </a:r>
            <a:r>
              <a:rPr lang="en-SG" sz="1100" i="1" dirty="0" err="1"/>
              <a:t>discovery_task_i</a:t>
            </a:r>
            <a:r>
              <a:rPr lang="en-SG" sz="1100" i="1" dirty="0"/>
              <a:t>&gt; prompt and one </a:t>
            </a:r>
          </a:p>
          <a:p>
            <a:pPr marL="357188" indent="-357188">
              <a:spcBef>
                <a:spcPts val="0"/>
              </a:spcBef>
              <a:buNone/>
            </a:pPr>
            <a:r>
              <a:rPr lang="en-SG" sz="1100" i="1" dirty="0"/>
              <a:t>                &lt;</a:t>
            </a:r>
            <a:r>
              <a:rPr lang="en-SG" sz="1100" i="1" dirty="0" err="1"/>
              <a:t>discovery_task_j</a:t>
            </a:r>
            <a:r>
              <a:rPr lang="en-SG" sz="1100" i="1" dirty="0"/>
              <a:t>&gt;  prompt</a:t>
            </a:r>
            <a:r>
              <a:rPr lang="en-SG" sz="1100" dirty="0"/>
              <a:t>. </a:t>
            </a:r>
          </a:p>
          <a:p>
            <a:pPr marL="357188" indent="-357188">
              <a:spcBef>
                <a:spcPts val="0"/>
              </a:spcBef>
              <a:buNone/>
            </a:pPr>
            <a:r>
              <a:rPr lang="en-SG" sz="1100" b="1" dirty="0"/>
              <a:t>Step 3:   </a:t>
            </a:r>
            <a:r>
              <a:rPr lang="en-SG" sz="1100" dirty="0"/>
              <a:t>Generate a new prompt by crossover the prompts chosen in </a:t>
            </a:r>
          </a:p>
          <a:p>
            <a:pPr marL="357188" indent="-357188">
              <a:spcBef>
                <a:spcPts val="0"/>
              </a:spcBef>
              <a:buNone/>
            </a:pPr>
            <a:r>
              <a:rPr lang="en-SG" sz="1100" dirty="0"/>
              <a:t>                Step 2.</a:t>
            </a:r>
          </a:p>
          <a:p>
            <a:pPr marL="357188" indent="-357188">
              <a:spcBef>
                <a:spcPts val="0"/>
              </a:spcBef>
              <a:buNone/>
            </a:pPr>
            <a:r>
              <a:rPr lang="en-SG" sz="1100" b="1" dirty="0"/>
              <a:t>Step 4:   </a:t>
            </a:r>
            <a:r>
              <a:rPr lang="en-SG" sz="1100" dirty="0"/>
              <a:t>Generate a new prompt by mutating the prompt generated </a:t>
            </a:r>
          </a:p>
          <a:p>
            <a:pPr marL="357188" indent="-357188">
              <a:spcBef>
                <a:spcPts val="0"/>
              </a:spcBef>
              <a:buNone/>
            </a:pPr>
            <a:r>
              <a:rPr lang="en-SG" sz="1100" dirty="0"/>
              <a:t>                in Step 3. The prompt must first start with "A </a:t>
            </a:r>
          </a:p>
          <a:p>
            <a:pPr marL="357188" indent="-357188">
              <a:spcBef>
                <a:spcPts val="0"/>
              </a:spcBef>
              <a:buNone/>
            </a:pPr>
            <a:r>
              <a:rPr lang="en-SG" sz="1100" dirty="0"/>
              <a:t>                &lt;</a:t>
            </a:r>
            <a:r>
              <a:rPr lang="en-SG" sz="1100" i="1" dirty="0" err="1"/>
              <a:t>discovery_task_i</a:t>
            </a:r>
            <a:r>
              <a:rPr lang="en-SG" sz="1100" dirty="0"/>
              <a:t>&gt; in the shape of" and ends with a full stop. </a:t>
            </a:r>
          </a:p>
          <a:p>
            <a:pPr marL="357188" indent="-357188">
              <a:spcBef>
                <a:spcPts val="0"/>
              </a:spcBef>
              <a:buNone/>
            </a:pPr>
            <a:r>
              <a:rPr lang="en-SG" sz="1100" b="1" dirty="0"/>
              <a:t>Step 5:   </a:t>
            </a:r>
            <a:r>
              <a:rPr lang="en-SG" sz="1100" dirty="0"/>
              <a:t>Keep the generated prompt in Step 4. Repeat step 1 to 4 until </a:t>
            </a:r>
          </a:p>
          <a:p>
            <a:pPr marL="357188" indent="-357188">
              <a:spcBef>
                <a:spcPts val="0"/>
              </a:spcBef>
              <a:buNone/>
            </a:pPr>
            <a:r>
              <a:rPr lang="en-SG" sz="1100" dirty="0"/>
              <a:t>                you have &lt;</a:t>
            </a:r>
            <a:r>
              <a:rPr lang="en-SG" sz="1100" i="1" dirty="0"/>
              <a:t>N</a:t>
            </a:r>
            <a:r>
              <a:rPr lang="en-SG" sz="1100" dirty="0"/>
              <a:t>&gt; generated prompts.</a:t>
            </a:r>
          </a:p>
        </p:txBody>
      </p:sp>
      <p:sp>
        <p:nvSpPr>
          <p:cNvPr id="496" name="Content Placeholder 1">
            <a:extLst>
              <a:ext uri="{FF2B5EF4-FFF2-40B4-BE49-F238E27FC236}">
                <a16:creationId xmlns:a16="http://schemas.microsoft.com/office/drawing/2014/main" id="{57EBDC72-A4DD-4249-E2FB-47EBB77957BC}"/>
              </a:ext>
            </a:extLst>
          </p:cNvPr>
          <p:cNvSpPr txBox="1">
            <a:spLocks/>
          </p:cNvSpPr>
          <p:nvPr/>
        </p:nvSpPr>
        <p:spPr>
          <a:xfrm>
            <a:off x="6259895" y="4662164"/>
            <a:ext cx="4186058" cy="173582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0"/>
              </a:spcBef>
              <a:buNone/>
            </a:pPr>
            <a:r>
              <a:rPr lang="en-SG" sz="1100" dirty="0"/>
              <a:t>Please follow the instructions step-by-step to generate a new prompt.</a:t>
            </a:r>
          </a:p>
          <a:p>
            <a:pPr marL="357188" indent="-357188">
              <a:spcBef>
                <a:spcPts val="0"/>
              </a:spcBef>
              <a:buNone/>
            </a:pPr>
            <a:r>
              <a:rPr lang="en-SG" sz="1100" b="1" dirty="0"/>
              <a:t>Step 1:</a:t>
            </a:r>
            <a:r>
              <a:rPr lang="en-SG" sz="1100" dirty="0"/>
              <a:t>   Reflect, on your previous prompts, why and how each </a:t>
            </a:r>
          </a:p>
          <a:p>
            <a:pPr marL="357188" indent="-357188">
              <a:spcBef>
                <a:spcPts val="0"/>
              </a:spcBef>
              <a:buNone/>
            </a:pPr>
            <a:r>
              <a:rPr lang="en-SG" sz="1100" dirty="0"/>
              <a:t>                prompt yields its fitness scores.</a:t>
            </a:r>
          </a:p>
          <a:p>
            <a:pPr marL="357188" indent="-357188">
              <a:spcBef>
                <a:spcPts val="0"/>
              </a:spcBef>
              <a:buNone/>
            </a:pPr>
            <a:r>
              <a:rPr lang="en-SG" sz="1100" b="1" dirty="0"/>
              <a:t>Step 2:</a:t>
            </a:r>
            <a:r>
              <a:rPr lang="en-SG" sz="1100" dirty="0"/>
              <a:t>   R</a:t>
            </a:r>
            <a:r>
              <a:rPr lang="en-SG" sz="1100" i="1" dirty="0"/>
              <a:t>andomly select any two &lt;</a:t>
            </a:r>
            <a:r>
              <a:rPr lang="en-SG" sz="1100" i="1" dirty="0" err="1"/>
              <a:t>discovery_task_i</a:t>
            </a:r>
            <a:r>
              <a:rPr lang="en-SG" sz="1100" i="1" dirty="0"/>
              <a:t>&gt; prompts</a:t>
            </a:r>
            <a:r>
              <a:rPr lang="en-SG" sz="1100" dirty="0"/>
              <a:t>.</a:t>
            </a:r>
          </a:p>
          <a:p>
            <a:pPr marL="357188" indent="-357188">
              <a:spcBef>
                <a:spcPts val="0"/>
              </a:spcBef>
              <a:buNone/>
            </a:pPr>
            <a:r>
              <a:rPr lang="en-SG" sz="1100" b="1" dirty="0"/>
              <a:t>Step 3:</a:t>
            </a:r>
            <a:r>
              <a:rPr lang="en-SG" sz="1100" dirty="0"/>
              <a:t>   Generate a new prompt by crossover the prompts chosen in </a:t>
            </a:r>
          </a:p>
          <a:p>
            <a:pPr marL="357188" indent="-357188">
              <a:spcBef>
                <a:spcPts val="0"/>
              </a:spcBef>
              <a:buNone/>
            </a:pPr>
            <a:r>
              <a:rPr lang="en-SG" sz="1100" dirty="0"/>
              <a:t>                Step 2.</a:t>
            </a:r>
          </a:p>
          <a:p>
            <a:pPr marL="357188" indent="-357188">
              <a:spcBef>
                <a:spcPts val="0"/>
              </a:spcBef>
              <a:buNone/>
            </a:pPr>
            <a:r>
              <a:rPr lang="en-SG" sz="1100" b="1" dirty="0"/>
              <a:t>Step 4:</a:t>
            </a:r>
            <a:r>
              <a:rPr lang="en-SG" sz="1100" dirty="0"/>
              <a:t>   Generate a new prompt by mutating the prompt generated in </a:t>
            </a:r>
          </a:p>
          <a:p>
            <a:pPr marL="357188" indent="-357188">
              <a:spcBef>
                <a:spcPts val="0"/>
              </a:spcBef>
              <a:buNone/>
            </a:pPr>
            <a:r>
              <a:rPr lang="en-SG" sz="1100" dirty="0"/>
              <a:t>                Step 3. The prompt must first start with "A </a:t>
            </a:r>
          </a:p>
          <a:p>
            <a:pPr marL="357188" indent="-357188">
              <a:spcBef>
                <a:spcPts val="0"/>
              </a:spcBef>
              <a:buNone/>
            </a:pPr>
            <a:r>
              <a:rPr lang="en-SG" sz="1100" dirty="0"/>
              <a:t>                &lt;</a:t>
            </a:r>
            <a:r>
              <a:rPr lang="en-SG" sz="1100" i="1" dirty="0" err="1"/>
              <a:t>discovery_task_i</a:t>
            </a:r>
            <a:r>
              <a:rPr lang="en-SG" sz="1100" dirty="0"/>
              <a:t>&gt; in the shape of" and ends with a full stop. </a:t>
            </a:r>
          </a:p>
          <a:p>
            <a:pPr marL="357188" indent="-357188">
              <a:spcBef>
                <a:spcPts val="0"/>
              </a:spcBef>
              <a:buNone/>
            </a:pPr>
            <a:r>
              <a:rPr lang="en-SG" sz="1100" b="1" dirty="0"/>
              <a:t>Step 5:</a:t>
            </a:r>
            <a:r>
              <a:rPr lang="en-SG" sz="1100" dirty="0"/>
              <a:t>   Keep the generated prompt in Step 4. Repeat step 1 to 4 until </a:t>
            </a:r>
          </a:p>
          <a:p>
            <a:pPr marL="357188" indent="-357188">
              <a:spcBef>
                <a:spcPts val="0"/>
              </a:spcBef>
              <a:buNone/>
            </a:pPr>
            <a:r>
              <a:rPr lang="en-SG" sz="1100" dirty="0"/>
              <a:t>                you have &lt;</a:t>
            </a:r>
            <a:r>
              <a:rPr lang="en-SG" sz="1100" i="1" dirty="0"/>
              <a:t>N</a:t>
            </a:r>
            <a:r>
              <a:rPr lang="en-SG" sz="1100" dirty="0"/>
              <a:t>&gt; generated prompts.</a:t>
            </a:r>
          </a:p>
        </p:txBody>
      </p:sp>
      <p:sp>
        <p:nvSpPr>
          <p:cNvPr id="519" name="Rectangle: Rounded Corners 518">
            <a:extLst>
              <a:ext uri="{FF2B5EF4-FFF2-40B4-BE49-F238E27FC236}">
                <a16:creationId xmlns:a16="http://schemas.microsoft.com/office/drawing/2014/main" id="{03A42A27-D011-FF95-1337-4AFD536C3FCB}"/>
              </a:ext>
            </a:extLst>
          </p:cNvPr>
          <p:cNvSpPr/>
          <p:nvPr/>
        </p:nvSpPr>
        <p:spPr>
          <a:xfrm>
            <a:off x="6271415" y="2194089"/>
            <a:ext cx="4158235" cy="248400"/>
          </a:xfrm>
          <a:prstGeom prst="roundRect">
            <a:avLst>
              <a:gd name="adj" fmla="val 23594"/>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20" name="Rectangle: Rounded Corners 519">
            <a:extLst>
              <a:ext uri="{FF2B5EF4-FFF2-40B4-BE49-F238E27FC236}">
                <a16:creationId xmlns:a16="http://schemas.microsoft.com/office/drawing/2014/main" id="{86C0035E-B73B-8E44-8551-10F8DBE45A64}"/>
              </a:ext>
            </a:extLst>
          </p:cNvPr>
          <p:cNvSpPr/>
          <p:nvPr/>
        </p:nvSpPr>
        <p:spPr>
          <a:xfrm>
            <a:off x="6272050" y="2194243"/>
            <a:ext cx="4166070" cy="2142653"/>
          </a:xfrm>
          <a:prstGeom prst="roundRect">
            <a:avLst>
              <a:gd name="adj" fmla="val 2511"/>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21" name="TextBox 520">
            <a:extLst>
              <a:ext uri="{FF2B5EF4-FFF2-40B4-BE49-F238E27FC236}">
                <a16:creationId xmlns:a16="http://schemas.microsoft.com/office/drawing/2014/main" id="{39138E74-26B8-7A06-E494-0503BEB7CD39}"/>
              </a:ext>
            </a:extLst>
          </p:cNvPr>
          <p:cNvSpPr txBox="1"/>
          <p:nvPr/>
        </p:nvSpPr>
        <p:spPr>
          <a:xfrm>
            <a:off x="6271416" y="2181141"/>
            <a:ext cx="4158235" cy="276999"/>
          </a:xfrm>
          <a:prstGeom prst="rect">
            <a:avLst/>
          </a:prstGeom>
          <a:noFill/>
        </p:spPr>
        <p:txBody>
          <a:bodyPr wrap="square" rtlCol="0">
            <a:spAutoFit/>
          </a:bodyPr>
          <a:lstStyle/>
          <a:p>
            <a:pPr algn="ctr"/>
            <a:r>
              <a:rPr lang="en-SG" sz="1200" b="1" dirty="0">
                <a:solidFill>
                  <a:schemeClr val="bg1"/>
                </a:solidFill>
              </a:rPr>
              <a:t>(e) Inter-Tasks Mating (Implicit Genetic Transfer)</a:t>
            </a:r>
          </a:p>
        </p:txBody>
      </p:sp>
      <p:sp>
        <p:nvSpPr>
          <p:cNvPr id="535" name="Rectangle: Rounded Corners 534">
            <a:extLst>
              <a:ext uri="{FF2B5EF4-FFF2-40B4-BE49-F238E27FC236}">
                <a16:creationId xmlns:a16="http://schemas.microsoft.com/office/drawing/2014/main" id="{34D76EBC-829B-732D-72F2-195BF0DC3847}"/>
              </a:ext>
            </a:extLst>
          </p:cNvPr>
          <p:cNvSpPr/>
          <p:nvPr/>
        </p:nvSpPr>
        <p:spPr>
          <a:xfrm>
            <a:off x="6265866" y="4407800"/>
            <a:ext cx="4170146" cy="248400"/>
          </a:xfrm>
          <a:prstGeom prst="roundRect">
            <a:avLst>
              <a:gd name="adj" fmla="val 23594"/>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36" name="Rectangle: Rounded Corners 535">
            <a:extLst>
              <a:ext uri="{FF2B5EF4-FFF2-40B4-BE49-F238E27FC236}">
                <a16:creationId xmlns:a16="http://schemas.microsoft.com/office/drawing/2014/main" id="{DA029402-98CF-8FD0-6232-6FE121357D3B}"/>
              </a:ext>
            </a:extLst>
          </p:cNvPr>
          <p:cNvSpPr/>
          <p:nvPr/>
        </p:nvSpPr>
        <p:spPr>
          <a:xfrm>
            <a:off x="6265867" y="4433873"/>
            <a:ext cx="4170146" cy="1964114"/>
          </a:xfrm>
          <a:prstGeom prst="roundRect">
            <a:avLst>
              <a:gd name="adj" fmla="val 2511"/>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37" name="TextBox 536">
            <a:extLst>
              <a:ext uri="{FF2B5EF4-FFF2-40B4-BE49-F238E27FC236}">
                <a16:creationId xmlns:a16="http://schemas.microsoft.com/office/drawing/2014/main" id="{29B15DF1-D301-99CD-1FF1-49F46C120783}"/>
              </a:ext>
            </a:extLst>
          </p:cNvPr>
          <p:cNvSpPr txBox="1"/>
          <p:nvPr/>
        </p:nvSpPr>
        <p:spPr>
          <a:xfrm>
            <a:off x="6262948" y="4395576"/>
            <a:ext cx="4158235" cy="276999"/>
          </a:xfrm>
          <a:prstGeom prst="rect">
            <a:avLst/>
          </a:prstGeom>
          <a:noFill/>
        </p:spPr>
        <p:txBody>
          <a:bodyPr wrap="square" rtlCol="0">
            <a:spAutoFit/>
          </a:bodyPr>
          <a:lstStyle/>
          <a:p>
            <a:pPr algn="ctr"/>
            <a:r>
              <a:rPr lang="en-SG" sz="1200" b="1" dirty="0">
                <a:solidFill>
                  <a:schemeClr val="bg1"/>
                </a:solidFill>
              </a:rPr>
              <a:t>(f) Intra-Task Mating</a:t>
            </a:r>
          </a:p>
        </p:txBody>
      </p:sp>
      <p:sp>
        <p:nvSpPr>
          <p:cNvPr id="11" name="Slide Number Placeholder 3">
            <a:extLst>
              <a:ext uri="{FF2B5EF4-FFF2-40B4-BE49-F238E27FC236}">
                <a16:creationId xmlns:a16="http://schemas.microsoft.com/office/drawing/2014/main" id="{E7C1D7D8-9872-84E8-DB57-9D4E56CE46C5}"/>
              </a:ext>
            </a:extLst>
          </p:cNvPr>
          <p:cNvSpPr txBox="1">
            <a:spLocks/>
          </p:cNvSpPr>
          <p:nvPr/>
        </p:nvSpPr>
        <p:spPr>
          <a:xfrm>
            <a:off x="6008688" y="6496050"/>
            <a:ext cx="460375" cy="330200"/>
          </a:xfrm>
          <a:prstGeom prst="rect">
            <a:avLst/>
          </a:prstGeom>
        </p:spPr>
        <p:txBody>
          <a:bodyPr/>
          <a:lstStyle>
            <a:defPPr>
              <a:defRPr lang="en-US"/>
            </a:defPPr>
            <a:lvl1pPr marL="0" algn="ctr" defTabSz="914400" rtl="0" eaLnBrk="1" latinLnBrk="0" hangingPunct="1">
              <a:defRPr sz="11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4F0C88-0165-4FC4-8B5E-8BECB1048F4D}" type="slidenum">
              <a:rPr lang="en-US" smtClean="0"/>
              <a:pPr/>
              <a:t>9</a:t>
            </a:fld>
            <a:endParaRPr lang="en-US" dirty="0"/>
          </a:p>
        </p:txBody>
      </p:sp>
      <p:sp>
        <p:nvSpPr>
          <p:cNvPr id="539" name="Rectangle: Rounded Corners 538">
            <a:extLst>
              <a:ext uri="{FF2B5EF4-FFF2-40B4-BE49-F238E27FC236}">
                <a16:creationId xmlns:a16="http://schemas.microsoft.com/office/drawing/2014/main" id="{E1A25034-26CC-5E78-33CB-2D4E9AA0BF3C}"/>
              </a:ext>
            </a:extLst>
          </p:cNvPr>
          <p:cNvSpPr/>
          <p:nvPr/>
        </p:nvSpPr>
        <p:spPr>
          <a:xfrm>
            <a:off x="2057612" y="4408272"/>
            <a:ext cx="4158239" cy="248400"/>
          </a:xfrm>
          <a:prstGeom prst="roundRect">
            <a:avLst>
              <a:gd name="adj" fmla="val 23594"/>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40" name="Rectangle: Rounded Corners 539">
            <a:extLst>
              <a:ext uri="{FF2B5EF4-FFF2-40B4-BE49-F238E27FC236}">
                <a16:creationId xmlns:a16="http://schemas.microsoft.com/office/drawing/2014/main" id="{7D18D69A-94C1-B44E-C965-165CC1504777}"/>
              </a:ext>
            </a:extLst>
          </p:cNvPr>
          <p:cNvSpPr/>
          <p:nvPr/>
        </p:nvSpPr>
        <p:spPr>
          <a:xfrm>
            <a:off x="2057612" y="4408272"/>
            <a:ext cx="4158238" cy="1989713"/>
          </a:xfrm>
          <a:prstGeom prst="roundRect">
            <a:avLst>
              <a:gd name="adj" fmla="val 2511"/>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41" name="Content Placeholder 1">
            <a:extLst>
              <a:ext uri="{FF2B5EF4-FFF2-40B4-BE49-F238E27FC236}">
                <a16:creationId xmlns:a16="http://schemas.microsoft.com/office/drawing/2014/main" id="{858E63A7-4301-3864-302E-FE25EFE86092}"/>
              </a:ext>
            </a:extLst>
          </p:cNvPr>
          <p:cNvSpPr txBox="1">
            <a:spLocks/>
          </p:cNvSpPr>
          <p:nvPr/>
        </p:nvSpPr>
        <p:spPr>
          <a:xfrm>
            <a:off x="2071938" y="4663113"/>
            <a:ext cx="4135877" cy="17348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SG" sz="1100" dirty="0"/>
              <a:t>Below is the list of your previous prompts and its corresponding fitness scores:</a:t>
            </a:r>
          </a:p>
          <a:p>
            <a:pPr marL="266700" indent="-266700">
              <a:lnSpc>
                <a:spcPct val="150000"/>
              </a:lnSpc>
              <a:spcBef>
                <a:spcPts val="0"/>
              </a:spcBef>
              <a:buNone/>
            </a:pPr>
            <a:r>
              <a:rPr lang="en-SG" sz="1100" dirty="0"/>
              <a:t>1.         &lt;</a:t>
            </a:r>
            <a:r>
              <a:rPr lang="en-SG" sz="1100" i="1" dirty="0"/>
              <a:t>prompt_1&gt; &lt;</a:t>
            </a:r>
            <a:r>
              <a:rPr lang="en-SG" sz="1100" i="1" dirty="0" err="1"/>
              <a:t>fitness_name</a:t>
            </a:r>
            <a:r>
              <a:rPr lang="en-SG" sz="1100" i="1" dirty="0"/>
              <a:t>&gt; &lt;fitness_score_1&gt;</a:t>
            </a:r>
          </a:p>
          <a:p>
            <a:pPr marL="266700" indent="-266700">
              <a:lnSpc>
                <a:spcPct val="150000"/>
              </a:lnSpc>
              <a:spcBef>
                <a:spcPts val="0"/>
              </a:spcBef>
              <a:buNone/>
            </a:pPr>
            <a:r>
              <a:rPr lang="en-SG" sz="1100" dirty="0"/>
              <a:t>2.         &lt;</a:t>
            </a:r>
            <a:r>
              <a:rPr lang="en-SG" sz="1100" i="1" dirty="0"/>
              <a:t>prompt_2&gt; &lt;</a:t>
            </a:r>
            <a:r>
              <a:rPr lang="en-SG" sz="1100" i="1" dirty="0" err="1"/>
              <a:t>fitness_name</a:t>
            </a:r>
            <a:r>
              <a:rPr lang="en-SG" sz="1100" i="1" dirty="0"/>
              <a:t>&gt; &lt;fitness_score_2&gt;</a:t>
            </a:r>
          </a:p>
          <a:p>
            <a:pPr marL="266700" indent="-266700">
              <a:lnSpc>
                <a:spcPct val="150000"/>
              </a:lnSpc>
              <a:spcBef>
                <a:spcPts val="0"/>
              </a:spcBef>
              <a:buNone/>
            </a:pPr>
            <a:r>
              <a:rPr lang="en-SG" sz="1100" dirty="0"/>
              <a:t>3.         &lt;</a:t>
            </a:r>
            <a:r>
              <a:rPr lang="en-SG" sz="1100" i="1" dirty="0"/>
              <a:t>prompt_3&gt; &lt;</a:t>
            </a:r>
            <a:r>
              <a:rPr lang="en-SG" sz="1100" i="1" dirty="0" err="1"/>
              <a:t>fitness_name</a:t>
            </a:r>
            <a:r>
              <a:rPr lang="en-SG" sz="1100" i="1" dirty="0"/>
              <a:t>&gt; &lt;fitness_score_3&gt;</a:t>
            </a:r>
            <a:endParaRPr lang="en-SG" sz="1100" dirty="0"/>
          </a:p>
          <a:p>
            <a:pPr marL="0" indent="0" algn="ctr">
              <a:lnSpc>
                <a:spcPct val="150000"/>
              </a:lnSpc>
              <a:spcBef>
                <a:spcPts val="0"/>
              </a:spcBef>
              <a:buNone/>
            </a:pPr>
            <a:r>
              <a:rPr lang="en-SG" sz="1100" dirty="0"/>
              <a:t>…</a:t>
            </a:r>
          </a:p>
          <a:p>
            <a:pPr marL="266700" indent="-266700">
              <a:lnSpc>
                <a:spcPct val="150000"/>
              </a:lnSpc>
              <a:spcBef>
                <a:spcPts val="0"/>
              </a:spcBef>
              <a:buNone/>
            </a:pPr>
            <a:r>
              <a:rPr lang="en-SG" sz="1100" i="1" dirty="0"/>
              <a:t>&lt;N&gt;</a:t>
            </a:r>
            <a:r>
              <a:rPr lang="en-SG" sz="1100" dirty="0"/>
              <a:t>.   &lt;</a:t>
            </a:r>
            <a:r>
              <a:rPr lang="en-SG" sz="1100" i="1" dirty="0" err="1"/>
              <a:t>prompt_N</a:t>
            </a:r>
            <a:r>
              <a:rPr lang="en-SG" sz="1100" i="1" dirty="0"/>
              <a:t>&gt; &lt;</a:t>
            </a:r>
            <a:r>
              <a:rPr lang="en-SG" sz="1100" i="1" dirty="0" err="1"/>
              <a:t>fitness_name</a:t>
            </a:r>
            <a:r>
              <a:rPr lang="en-SG" sz="1100" i="1" dirty="0"/>
              <a:t>&gt; &lt;</a:t>
            </a:r>
            <a:r>
              <a:rPr lang="en-SG" sz="1100" i="1" dirty="0" err="1"/>
              <a:t>fitness_score_N</a:t>
            </a:r>
            <a:r>
              <a:rPr lang="en-SG" sz="1100" i="1" dirty="0"/>
              <a:t>&gt;</a:t>
            </a:r>
          </a:p>
        </p:txBody>
      </p:sp>
      <p:sp>
        <p:nvSpPr>
          <p:cNvPr id="542" name="TextBox 541">
            <a:extLst>
              <a:ext uri="{FF2B5EF4-FFF2-40B4-BE49-F238E27FC236}">
                <a16:creationId xmlns:a16="http://schemas.microsoft.com/office/drawing/2014/main" id="{D424AECA-F1DD-AF08-E209-99115ECFBA7D}"/>
              </a:ext>
            </a:extLst>
          </p:cNvPr>
          <p:cNvSpPr txBox="1"/>
          <p:nvPr/>
        </p:nvSpPr>
        <p:spPr>
          <a:xfrm>
            <a:off x="2057108" y="4395955"/>
            <a:ext cx="4149373" cy="276999"/>
          </a:xfrm>
          <a:prstGeom prst="rect">
            <a:avLst/>
          </a:prstGeom>
          <a:noFill/>
        </p:spPr>
        <p:txBody>
          <a:bodyPr wrap="square" rtlCol="0">
            <a:spAutoFit/>
          </a:bodyPr>
          <a:lstStyle/>
          <a:p>
            <a:pPr algn="ctr"/>
            <a:r>
              <a:rPr lang="en-SG" sz="1200" b="1" dirty="0">
                <a:solidFill>
                  <a:schemeClr val="bg1"/>
                </a:solidFill>
              </a:rPr>
              <a:t>(c) In-context examples (population)</a:t>
            </a:r>
          </a:p>
        </p:txBody>
      </p:sp>
    </p:spTree>
    <p:custDataLst>
      <p:tags r:id="rId1"/>
    </p:custDataLst>
    <p:extLst>
      <p:ext uri="{BB962C8B-B14F-4D97-AF65-F5344CB8AC3E}">
        <p14:creationId xmlns:p14="http://schemas.microsoft.com/office/powerpoint/2010/main" val="68009630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4.7|9.7|4.6|5.3|10.8|5.1|4.9"/>
</p:tagLst>
</file>

<file path=ppt/tags/tag2.xml><?xml version="1.0" encoding="utf-8"?>
<p:tagLst xmlns:a="http://schemas.openxmlformats.org/drawingml/2006/main" xmlns:r="http://schemas.openxmlformats.org/officeDocument/2006/relationships" xmlns:p="http://schemas.openxmlformats.org/presentationml/2006/main">
  <p:tag name="TIMING" val="|4.7|9.7|4.6|5.3|10.8|5.1|4.9"/>
</p:tagLst>
</file>

<file path=ppt/tags/tag3.xml><?xml version="1.0" encoding="utf-8"?>
<p:tagLst xmlns:a="http://schemas.openxmlformats.org/drawingml/2006/main" xmlns:r="http://schemas.openxmlformats.org/officeDocument/2006/relationships" xmlns:p="http://schemas.openxmlformats.org/presentationml/2006/main">
  <p:tag name="TIMING" val="|4.7|9.7|4.6|5.3|10.8|5.1|4.9"/>
</p:tagLst>
</file>

<file path=ppt/tags/tag4.xml><?xml version="1.0" encoding="utf-8"?>
<p:tagLst xmlns:a="http://schemas.openxmlformats.org/drawingml/2006/main" xmlns:r="http://schemas.openxmlformats.org/officeDocument/2006/relationships" xmlns:p="http://schemas.openxmlformats.org/presentationml/2006/main">
  <p:tag name="TIMING" val="|4.7|9.7|4.6|5.3|10.8|5.1|4.9"/>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45193</TotalTime>
  <Words>2740</Words>
  <Application>Microsoft Office PowerPoint</Application>
  <PresentationFormat>Widescreen</PresentationFormat>
  <Paragraphs>268</Paragraphs>
  <Slides>14</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Söhne</vt:lpstr>
      <vt:lpstr>Arial</vt:lpstr>
      <vt:lpstr>Calibri</vt:lpstr>
      <vt:lpstr>Calibri Light</vt:lpstr>
      <vt:lpstr>Cambria Math</vt:lpstr>
      <vt:lpstr>Times New Roman</vt:lpstr>
      <vt:lpstr>1_Office Theme</vt:lpstr>
      <vt:lpstr>LLM2FEA: Discover Novel Designs with Generative Evolutionary Multitasking</vt:lpstr>
      <vt:lpstr>Background</vt:lpstr>
      <vt:lpstr>Motivation</vt:lpstr>
      <vt:lpstr>General Formulation</vt:lpstr>
      <vt:lpstr>Formulation for Engineering Conceptual Design Discovery</vt:lpstr>
      <vt:lpstr>Illustration of Multi-Task Scenario</vt:lpstr>
      <vt:lpstr>LLM2FEA Method Overview</vt:lpstr>
      <vt:lpstr>LLM2FEA Results</vt:lpstr>
      <vt:lpstr>LLM2FEA Instructions (Simplified)</vt:lpstr>
      <vt:lpstr>LLM2FEA  Results</vt:lpstr>
      <vt:lpstr>PowerPoint Presentation</vt:lpstr>
      <vt:lpstr>LLM2FEA  Results</vt:lpstr>
      <vt:lpstr>LLM2FEA  Results</vt:lpstr>
      <vt:lpstr>LLM2FEA  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Cheng Long (Asst Prof)</dc:creator>
  <cp:lastModifiedBy>M Wong</cp:lastModifiedBy>
  <cp:revision>2570</cp:revision>
  <dcterms:created xsi:type="dcterms:W3CDTF">2019-07-19T09:03:00Z</dcterms:created>
  <dcterms:modified xsi:type="dcterms:W3CDTF">2024-06-17T20:34:48Z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ies>
</file>